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media/image20.svg" ContentType="image/svg+xml"/>
  <Override PartName="/ppt/media/image2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3"/>
  </p:sldMasterIdLst>
  <p:notesMasterIdLst>
    <p:notesMasterId r:id="rId8"/>
  </p:notesMasterIdLst>
  <p:handoutMasterIdLst>
    <p:handoutMasterId r:id="rId109"/>
  </p:handoutMasterIdLst>
  <p:sldIdLst>
    <p:sldId id="256" r:id="rId4"/>
    <p:sldId id="1240" r:id="rId5"/>
    <p:sldId id="1241" r:id="rId6"/>
    <p:sldId id="279" r:id="rId7"/>
    <p:sldId id="1239" r:id="rId9"/>
    <p:sldId id="1238" r:id="rId10"/>
    <p:sldId id="1156" r:id="rId11"/>
    <p:sldId id="1168" r:id="rId12"/>
    <p:sldId id="1167" r:id="rId13"/>
    <p:sldId id="1166" r:id="rId14"/>
    <p:sldId id="1165" r:id="rId15"/>
    <p:sldId id="1164" r:id="rId16"/>
    <p:sldId id="1163" r:id="rId17"/>
    <p:sldId id="1162" r:id="rId18"/>
    <p:sldId id="1161" r:id="rId19"/>
    <p:sldId id="1160" r:id="rId20"/>
    <p:sldId id="1159" r:id="rId21"/>
    <p:sldId id="1169" r:id="rId22"/>
    <p:sldId id="1158" r:id="rId23"/>
    <p:sldId id="1155" r:id="rId24"/>
    <p:sldId id="1135" r:id="rId25"/>
    <p:sldId id="1136" r:id="rId26"/>
    <p:sldId id="1137" r:id="rId27"/>
    <p:sldId id="1138" r:id="rId28"/>
    <p:sldId id="1139" r:id="rId29"/>
    <p:sldId id="1140" r:id="rId30"/>
    <p:sldId id="1141" r:id="rId31"/>
    <p:sldId id="1142" r:id="rId32"/>
    <p:sldId id="1143" r:id="rId33"/>
    <p:sldId id="1144" r:id="rId34"/>
    <p:sldId id="1145" r:id="rId35"/>
    <p:sldId id="1146" r:id="rId36"/>
    <p:sldId id="1147" r:id="rId37"/>
    <p:sldId id="1148" r:id="rId38"/>
    <p:sldId id="1149" r:id="rId39"/>
    <p:sldId id="1150" r:id="rId40"/>
    <p:sldId id="1151" r:id="rId41"/>
    <p:sldId id="1152" r:id="rId42"/>
    <p:sldId id="1170" r:id="rId43"/>
    <p:sldId id="1171" r:id="rId44"/>
    <p:sldId id="1172" r:id="rId45"/>
    <p:sldId id="1194" r:id="rId46"/>
    <p:sldId id="1174" r:id="rId47"/>
    <p:sldId id="1175" r:id="rId48"/>
    <p:sldId id="1176" r:id="rId49"/>
    <p:sldId id="1177" r:id="rId50"/>
    <p:sldId id="1178" r:id="rId51"/>
    <p:sldId id="1195" r:id="rId52"/>
    <p:sldId id="1179" r:id="rId53"/>
    <p:sldId id="1180" r:id="rId54"/>
    <p:sldId id="1181" r:id="rId55"/>
    <p:sldId id="1182" r:id="rId56"/>
    <p:sldId id="1183" r:id="rId57"/>
    <p:sldId id="1184" r:id="rId58"/>
    <p:sldId id="1185" r:id="rId59"/>
    <p:sldId id="1186" r:id="rId60"/>
    <p:sldId id="1187" r:id="rId61"/>
    <p:sldId id="1188" r:id="rId62"/>
    <p:sldId id="1197" r:id="rId63"/>
    <p:sldId id="1196" r:id="rId64"/>
    <p:sldId id="1189" r:id="rId65"/>
    <p:sldId id="1190" r:id="rId66"/>
    <p:sldId id="1191" r:id="rId67"/>
    <p:sldId id="1192" r:id="rId68"/>
    <p:sldId id="1198" r:id="rId69"/>
    <p:sldId id="1199" r:id="rId70"/>
    <p:sldId id="1200" r:id="rId71"/>
    <p:sldId id="1201" r:id="rId72"/>
    <p:sldId id="1202" r:id="rId73"/>
    <p:sldId id="1203" r:id="rId74"/>
    <p:sldId id="1204" r:id="rId75"/>
    <p:sldId id="1205" r:id="rId76"/>
    <p:sldId id="1206" r:id="rId77"/>
    <p:sldId id="1207" r:id="rId78"/>
    <p:sldId id="1208" r:id="rId79"/>
    <p:sldId id="1209" r:id="rId80"/>
    <p:sldId id="1210" r:id="rId81"/>
    <p:sldId id="1211" r:id="rId82"/>
    <p:sldId id="1212" r:id="rId83"/>
    <p:sldId id="1213" r:id="rId84"/>
    <p:sldId id="1228" r:id="rId85"/>
    <p:sldId id="1214" r:id="rId86"/>
    <p:sldId id="1215" r:id="rId87"/>
    <p:sldId id="1216" r:id="rId88"/>
    <p:sldId id="1217" r:id="rId89"/>
    <p:sldId id="1218" r:id="rId90"/>
    <p:sldId id="1219" r:id="rId91"/>
    <p:sldId id="1220" r:id="rId92"/>
    <p:sldId id="1221" r:id="rId93"/>
    <p:sldId id="1222" r:id="rId94"/>
    <p:sldId id="1223" r:id="rId95"/>
    <p:sldId id="1224" r:id="rId96"/>
    <p:sldId id="1225" r:id="rId97"/>
    <p:sldId id="1226" r:id="rId98"/>
    <p:sldId id="1227" r:id="rId99"/>
    <p:sldId id="1229" r:id="rId100"/>
    <p:sldId id="1230" r:id="rId101"/>
    <p:sldId id="1231" r:id="rId102"/>
    <p:sldId id="1232" r:id="rId103"/>
    <p:sldId id="1233" r:id="rId104"/>
    <p:sldId id="1234" r:id="rId105"/>
    <p:sldId id="1235" r:id="rId106"/>
    <p:sldId id="1236" r:id="rId107"/>
    <p:sldId id="1237" r:id="rId108"/>
  </p:sldIdLst>
  <p:sldSz cx="12192000" cy="6858000"/>
  <p:notesSz cx="7103745" cy="10234295"/>
  <p:embeddedFontLst>
    <p:embeddedFont>
      <p:font typeface="黑体" panose="02010609060101010101" charset="-122"/>
      <p:regular r:id="rId114"/>
    </p:embeddedFont>
    <p:embeddedFont>
      <p:font typeface="微软雅黑" panose="020B0503020204020204" charset="-122"/>
      <p:regular r:id="rId115"/>
    </p:embeddedFont>
    <p:embeddedFont>
      <p:font typeface="Verdana" panose="020B0604030504040204" pitchFamily="34" charset="0"/>
      <p:regular r:id="rId116"/>
      <p:bold r:id="rId117"/>
      <p:italic r:id="rId118"/>
      <p:boldItalic r:id="rId119"/>
    </p:embeddedFont>
    <p:embeddedFont>
      <p:font typeface="Segoe UI" panose="020B0502040204020203" pitchFamily="34" charset="0"/>
      <p:regular r:id="rId120"/>
      <p:bold r:id="rId121"/>
      <p:italic r:id="rId122"/>
      <p:boldItalic r:id="rId123"/>
    </p:embeddedFont>
    <p:embeddedFont>
      <p:font typeface="楷体_GB2312" panose="02010609030101010101" pitchFamily="49" charset="-122"/>
      <p:regular r:id="rId124"/>
    </p:embeddedFont>
    <p:embeddedFont>
      <p:font typeface="仿宋_GB2312" panose="02010609030101010101" charset="-122"/>
      <p:regular r:id="rId125"/>
    </p:embeddedFont>
    <p:embeddedFont>
      <p:font typeface="隶书" panose="02010509060101010101" pitchFamily="49" charset="-122"/>
      <p:regular r:id="rId126"/>
    </p:embeddedFont>
    <p:embeddedFont>
      <p:font typeface="华文细黑" panose="02010600040101010101" charset="-122"/>
      <p:regular r:id="rId12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380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184"/>
        <p:guide pos="380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notesMaster" Target="notesMasters/notesMaster1.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7" Type="http://schemas.openxmlformats.org/officeDocument/2006/relationships/font" Target="fonts/font14.fntdata"/><Relationship Id="rId126" Type="http://schemas.openxmlformats.org/officeDocument/2006/relationships/font" Target="fonts/font13.fntdata"/><Relationship Id="rId125" Type="http://schemas.openxmlformats.org/officeDocument/2006/relationships/font" Target="fonts/font12.fntdata"/><Relationship Id="rId124" Type="http://schemas.openxmlformats.org/officeDocument/2006/relationships/font" Target="fonts/font11.fntdata"/><Relationship Id="rId123" Type="http://schemas.openxmlformats.org/officeDocument/2006/relationships/font" Target="fonts/font10.fntdata"/><Relationship Id="rId122" Type="http://schemas.openxmlformats.org/officeDocument/2006/relationships/font" Target="fonts/font9.fntdata"/><Relationship Id="rId121" Type="http://schemas.openxmlformats.org/officeDocument/2006/relationships/font" Target="fonts/font8.fntdata"/><Relationship Id="rId120" Type="http://schemas.openxmlformats.org/officeDocument/2006/relationships/font" Target="fonts/font7.fntdata"/><Relationship Id="rId12" Type="http://schemas.openxmlformats.org/officeDocument/2006/relationships/slide" Target="slides/slide8.xml"/><Relationship Id="rId119" Type="http://schemas.openxmlformats.org/officeDocument/2006/relationships/font" Target="fonts/font6.fntdata"/><Relationship Id="rId118" Type="http://schemas.openxmlformats.org/officeDocument/2006/relationships/font" Target="fonts/font5.fntdata"/><Relationship Id="rId117" Type="http://schemas.openxmlformats.org/officeDocument/2006/relationships/font" Target="fonts/font4.fntdata"/><Relationship Id="rId116" Type="http://schemas.openxmlformats.org/officeDocument/2006/relationships/font" Target="fonts/font3.fntdata"/><Relationship Id="rId115" Type="http://schemas.openxmlformats.org/officeDocument/2006/relationships/font" Target="fonts/font2.fntdata"/><Relationship Id="rId114" Type="http://schemas.openxmlformats.org/officeDocument/2006/relationships/font" Target="fonts/font1.fntdata"/><Relationship Id="rId113" Type="http://schemas.openxmlformats.org/officeDocument/2006/relationships/commentAuthors" Target="commentAuthors.xml"/><Relationship Id="rId112" Type="http://schemas.openxmlformats.org/officeDocument/2006/relationships/tableStyles" Target="tableStyles.xml"/><Relationship Id="rId111" Type="http://schemas.openxmlformats.org/officeDocument/2006/relationships/viewProps" Target="viewProps.xml"/><Relationship Id="rId110" Type="http://schemas.openxmlformats.org/officeDocument/2006/relationships/presProps" Target="presProps.xml"/><Relationship Id="rId11" Type="http://schemas.openxmlformats.org/officeDocument/2006/relationships/slide" Target="slides/slide7.xml"/><Relationship Id="rId109" Type="http://schemas.openxmlformats.org/officeDocument/2006/relationships/handoutMaster" Target="handoutMasters/handoutMaster1.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image" Target="../media/image3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1"/>
          </p:nvPr>
        </p:nvSpPr>
        <p:spPr>
          <a:xfrm>
            <a:off x="8331200" y="6477000"/>
            <a:ext cx="3454400" cy="304800"/>
          </a:xfrm>
          <a:prstGeom prst="rect">
            <a:avLst/>
          </a:prstGeom>
          <a:noFill/>
          <a:ln w="9525">
            <a:noFill/>
          </a:ln>
        </p:spPr>
        <p:txBody>
          <a:bodyPr/>
          <a:lstStyle/>
          <a:p>
            <a:pPr lvl="0" fontAlgn="base"/>
            <a:r>
              <a:rPr lang="en-US" altLang="zh-CN" strike="noStrike" noProof="1">
                <a:latin typeface="Verdana" panose="020B0604030504040204" pitchFamily="34" charset="0"/>
                <a:ea typeface="宋体" panose="02010600030101010101" pitchFamily="2" charset="-122"/>
                <a:cs typeface="+mn-cs"/>
              </a:rPr>
              <a:t>临床</a:t>
            </a:r>
            <a:r>
              <a:rPr lang="zh-CN" altLang="en-US" strike="noStrike" noProof="1">
                <a:latin typeface="Verdana" panose="020B0604030504040204" pitchFamily="34" charset="0"/>
                <a:ea typeface="宋体" panose="02010600030101010101" pitchFamily="2" charset="-122"/>
                <a:cs typeface="+mn-cs"/>
              </a:rPr>
              <a:t>医学概论</a:t>
            </a:r>
            <a:endParaRPr lang="zh-CN" altLang="en-US" strike="noStrike" noProof="1"/>
          </a:p>
        </p:txBody>
      </p:sp>
      <p:sp>
        <p:nvSpPr>
          <p:cNvPr id="6" name="灯片编号占位符 5"/>
          <p:cNvSpPr>
            <a:spLocks noGrp="1"/>
          </p:cNvSpPr>
          <p:nvPr>
            <p:ph type="sldNum" sz="quarter" idx="12"/>
          </p:nvPr>
        </p:nvSpPr>
        <p:spPr>
          <a:xfrm>
            <a:off x="508000" y="6477000"/>
            <a:ext cx="1117600" cy="304800"/>
          </a:xfrm>
          <a:prstGeom prst="rect">
            <a:avLst/>
          </a:prstGeom>
          <a:noFill/>
          <a:ln w="9525">
            <a:noFill/>
          </a:ln>
        </p:spPr>
        <p:txBody>
          <a:bodyPr/>
          <a:lstStyle/>
          <a:p>
            <a:pPr lvl="0" fontAlgn="base"/>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fontAlgn="base"/>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lstStyle/>
          <a:p>
            <a:pPr lvl="0" fontAlgn="base"/>
            <a:r>
              <a:rPr lang="en-US" altLang="zh-CN" strike="noStrike" noProof="1">
                <a:latin typeface="Verdana" panose="020B0604030504040204" pitchFamily="34" charset="0"/>
                <a:ea typeface="宋体" panose="02010600030101010101" pitchFamily="2" charset="-122"/>
                <a:cs typeface="+mn-cs"/>
              </a:rPr>
              <a:t>Company Logo</a:t>
            </a:r>
            <a:endParaRPr lang="en-US" altLang="zh-CN"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hartAndTx">
  <p:cSld name="标题，图表与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图表占位符 2"/>
          <p:cNvSpPr>
            <a:spLocks noGrp="1"/>
          </p:cNvSpPr>
          <p:nvPr>
            <p:ph type="chart" sz="half" idx="1"/>
          </p:nvPr>
        </p:nvSpPr>
        <p:spPr>
          <a:xfrm>
            <a:off x="838200" y="1825625"/>
            <a:ext cx="5181600" cy="4351338"/>
          </a:xfrm>
        </p:spPr>
        <p:txBody>
          <a:bodyPr/>
          <a:lstStyle/>
          <a:p>
            <a:pPr fontAlgn="base"/>
            <a:endParaRPr lang="zh-CN" altLang="en-US" strike="noStrike" noProof="1"/>
          </a:p>
        </p:txBody>
      </p:sp>
      <p:sp>
        <p:nvSpPr>
          <p:cNvPr id="4" name="文本占位符 3"/>
          <p:cNvSpPr>
            <a:spLocks noGrp="1"/>
          </p:cNvSpPr>
          <p:nvPr>
            <p:ph type="body"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838200" y="6356350"/>
            <a:ext cx="2743200" cy="365125"/>
          </a:xfrm>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371600"/>
            <a:ext cx="5376672" cy="47545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5728" y="1371600"/>
            <a:ext cx="5376672" cy="47545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fontAlgn="base"/>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lstStyle/>
          <a:p>
            <a:pPr lvl="0" fontAlgn="base"/>
            <a:r>
              <a:rPr lang="en-US" altLang="zh-CN" strike="noStrike" noProof="1">
                <a:latin typeface="Verdana" panose="020B0604030504040204" pitchFamily="34" charset="0"/>
                <a:ea typeface="宋体" panose="02010600030101010101" pitchFamily="2" charset="-122"/>
                <a:cs typeface="+mn-cs"/>
              </a:rPr>
              <a:t>Company Logo</a:t>
            </a:r>
            <a:endParaRPr lang="en-US" altLang="zh-CN"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lstStyle/>
          <a:p>
            <a:pPr lvl="0" fontAlgn="base"/>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lstStyle/>
          <a:p>
            <a:pPr lvl="0" fontAlgn="base"/>
            <a:r>
              <a:rPr lang="en-US" altLang="zh-CN" strike="noStrike" noProof="1">
                <a:latin typeface="Verdana" panose="020B0604030504040204" pitchFamily="34" charset="0"/>
                <a:ea typeface="宋体" panose="02010600030101010101" pitchFamily="2" charset="-122"/>
                <a:cs typeface="+mn-cs"/>
              </a:rPr>
              <a:t>Company Logo</a:t>
            </a:r>
            <a:endParaRPr lang="en-US" altLang="zh-CN"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554567" y="254000"/>
            <a:ext cx="11059584" cy="628491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a:xfrm>
            <a:off x="838200" y="6356350"/>
            <a:ext cx="2743200" cy="365125"/>
          </a:xfrm>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1" Type="http://schemas.openxmlformats.org/officeDocument/2006/relationships/theme" Target="../theme/theme2.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6" Type="http://schemas.openxmlformats.org/officeDocument/2006/relationships/slideLayout" Target="../slideLayouts/slideLayout1.xml"/><Relationship Id="rId25" Type="http://schemas.openxmlformats.org/officeDocument/2006/relationships/tags" Target="../tags/tag27.xml"/><Relationship Id="rId24" Type="http://schemas.openxmlformats.org/officeDocument/2006/relationships/tags" Target="../tags/tag26.xml"/><Relationship Id="rId23" Type="http://schemas.openxmlformats.org/officeDocument/2006/relationships/tags" Target="../tags/tag25.xml"/><Relationship Id="rId22" Type="http://schemas.openxmlformats.org/officeDocument/2006/relationships/tags" Target="../tags/tag24.xml"/><Relationship Id="rId21" Type="http://schemas.openxmlformats.org/officeDocument/2006/relationships/tags" Target="../tags/tag23.xml"/><Relationship Id="rId20" Type="http://schemas.openxmlformats.org/officeDocument/2006/relationships/tags" Target="../tags/tag22.xml"/><Relationship Id="rId2" Type="http://schemas.openxmlformats.org/officeDocument/2006/relationships/tags" Target="../tags/tag4.xml"/><Relationship Id="rId19" Type="http://schemas.openxmlformats.org/officeDocument/2006/relationships/tags" Target="../tags/tag21.xml"/><Relationship Id="rId18" Type="http://schemas.openxmlformats.org/officeDocument/2006/relationships/tags" Target="../tags/tag20.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0.GI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5.xml"/><Relationship Id="rId6" Type="http://schemas.openxmlformats.org/officeDocument/2006/relationships/slide" Target="slide21.xml"/><Relationship Id="rId5" Type="http://schemas.openxmlformats.org/officeDocument/2006/relationships/slide" Target="slide17.xml"/><Relationship Id="rId4" Type="http://schemas.openxmlformats.org/officeDocument/2006/relationships/slide" Target="slide22.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12.png"/><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0" Type="http://schemas.openxmlformats.org/officeDocument/2006/relationships/slideLayout" Target="../slideLayouts/slideLayout3.xml"/><Relationship Id="rId2" Type="http://schemas.openxmlformats.org/officeDocument/2006/relationships/tags" Target="../tags/tag28.xml"/><Relationship Id="rId19" Type="http://schemas.openxmlformats.org/officeDocument/2006/relationships/tags" Target="../tags/tag45.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slide" Target="slide2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image" Target="../media/image20.svg"/><Relationship Id="rId7" Type="http://schemas.openxmlformats.org/officeDocument/2006/relationships/image" Target="../media/image19.png"/><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8" Type="http://schemas.openxmlformats.org/officeDocument/2006/relationships/notesSlide" Target="../notesSlides/notesSlide4.xml"/><Relationship Id="rId17" Type="http://schemas.openxmlformats.org/officeDocument/2006/relationships/slideLayout" Target="../slideLayouts/slideLayout16.xml"/><Relationship Id="rId16" Type="http://schemas.openxmlformats.org/officeDocument/2006/relationships/tags" Target="../tags/tag60.xml"/><Relationship Id="rId15" Type="http://schemas.openxmlformats.org/officeDocument/2006/relationships/image" Target="../media/image22.svg"/><Relationship Id="rId14" Type="http://schemas.openxmlformats.org/officeDocument/2006/relationships/image" Target="../media/image21.png"/><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tags" Target="../tags/tag4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46.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30.jpeg"/><Relationship Id="rId1" Type="http://schemas.openxmlformats.org/officeDocument/2006/relationships/image" Target="../media/image29.jpe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32.jpeg"/><Relationship Id="rId1" Type="http://schemas.openxmlformats.org/officeDocument/2006/relationships/image" Target="../media/image31.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34.jpeg"/><Relationship Id="rId1" Type="http://schemas.openxmlformats.org/officeDocument/2006/relationships/image" Target="../media/image33.jpeg"/></Relationships>
</file>

<file path=ppt/slides/_rels/slide64.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15.xml"/><Relationship Id="rId6" Type="http://schemas.openxmlformats.org/officeDocument/2006/relationships/image" Target="../media/image37.jpeg"/><Relationship Id="rId5" Type="http://schemas.openxmlformats.org/officeDocument/2006/relationships/slide" Target="slide1.xml"/><Relationship Id="rId4" Type="http://schemas.openxmlformats.org/officeDocument/2006/relationships/image" Target="../media/image36.png"/><Relationship Id="rId3" Type="http://schemas.openxmlformats.org/officeDocument/2006/relationships/oleObject" Target="../embeddings/oleObject2.bin"/><Relationship Id="rId2" Type="http://schemas.openxmlformats.org/officeDocument/2006/relationships/image" Target="../media/image35.png"/><Relationship Id="rId1" Type="http://schemas.openxmlformats.org/officeDocument/2006/relationships/oleObject" Target="../embeddings/oleObject1.bin"/></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38.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slide" Target="slide1.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4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43.jpeg"/><Relationship Id="rId1" Type="http://schemas.openxmlformats.org/officeDocument/2006/relationships/image" Target="../media/image42.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44.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45.jpe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5" Type="http://schemas.openxmlformats.org/officeDocument/2006/relationships/slideLayout" Target="../slideLayouts/slideLayout15.xml"/><Relationship Id="rId24" Type="http://schemas.openxmlformats.org/officeDocument/2006/relationships/tags" Target="../tags/tag84.xml"/><Relationship Id="rId23" Type="http://schemas.openxmlformats.org/officeDocument/2006/relationships/tags" Target="../tags/tag83.xml"/><Relationship Id="rId22" Type="http://schemas.openxmlformats.org/officeDocument/2006/relationships/tags" Target="../tags/tag82.xml"/><Relationship Id="rId21" Type="http://schemas.openxmlformats.org/officeDocument/2006/relationships/tags" Target="../tags/tag81.xml"/><Relationship Id="rId20" Type="http://schemas.openxmlformats.org/officeDocument/2006/relationships/tags" Target="../tags/tag80.xml"/><Relationship Id="rId2" Type="http://schemas.openxmlformats.org/officeDocument/2006/relationships/tags" Target="../tags/tag62.xml"/><Relationship Id="rId19" Type="http://schemas.openxmlformats.org/officeDocument/2006/relationships/tags" Target="../tags/tag79.xml"/><Relationship Id="rId18" Type="http://schemas.openxmlformats.org/officeDocument/2006/relationships/tags" Target="../tags/tag78.xml"/><Relationship Id="rId17" Type="http://schemas.openxmlformats.org/officeDocument/2006/relationships/tags" Target="../tags/tag77.xml"/><Relationship Id="rId16" Type="http://schemas.openxmlformats.org/officeDocument/2006/relationships/tags" Target="../tags/tag76.xml"/><Relationship Id="rId15" Type="http://schemas.openxmlformats.org/officeDocument/2006/relationships/tags" Target="../tags/tag75.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46.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slide" Target="sl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47.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48.png"/></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50.png"/><Relationship Id="rId1" Type="http://schemas.openxmlformats.org/officeDocument/2006/relationships/image" Target="../media/image49.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51.jpe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1991995" y="1650365"/>
            <a:ext cx="6278880" cy="1014730"/>
          </a:xfrm>
          <a:prstGeom prst="rect">
            <a:avLst/>
          </a:prstGeom>
          <a:noFill/>
        </p:spPr>
        <p:txBody>
          <a:bodyPr wrap="square" rtlCol="0">
            <a:spAutoFit/>
          </a:bodyPr>
          <a:lstStyle/>
          <a:p>
            <a:pPr algn="ctr">
              <a:lnSpc>
                <a:spcPct val="150000"/>
              </a:lnSpc>
            </a:pPr>
            <a:r>
              <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临床医学概论</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557905" y="444192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226305"/>
          <p:cNvSpPr>
            <a:spLocks noGrp="1"/>
          </p:cNvSpPr>
          <p:nvPr>
            <p:ph type="title"/>
          </p:nvPr>
        </p:nvSpPr>
        <p:spPr>
          <a:xfrm>
            <a:off x="838200" y="128905"/>
            <a:ext cx="10515600" cy="607695"/>
          </a:xfrm>
        </p:spPr>
        <p:txBody>
          <a:bodyPr vert="horz" wrap="square" lIns="91440" tIns="45720" rIns="91440" bIns="45720" anchor="ctr" anchorCtr="0"/>
          <a:p>
            <a:pPr eaLnBrk="1" hangingPunct="1"/>
            <a:r>
              <a:rPr lang="zh-CN" altLang="en-US" sz="3200" dirty="0">
                <a:solidFill>
                  <a:srgbClr val="FF0000"/>
                </a:solidFill>
                <a:ea typeface="楷体_GB2312" panose="02010609030101010101" pitchFamily="49" charset="-122"/>
              </a:rPr>
              <a:t>幽门螺杆菌感染</a:t>
            </a:r>
            <a:endParaRPr lang="zh-CN" altLang="en-US" sz="3200" dirty="0">
              <a:solidFill>
                <a:srgbClr val="FF0000"/>
              </a:solidFill>
              <a:ea typeface="楷体_GB2312" panose="02010609030101010101" pitchFamily="49" charset="-122"/>
            </a:endParaRPr>
          </a:p>
        </p:txBody>
      </p:sp>
      <p:sp>
        <p:nvSpPr>
          <p:cNvPr id="15363" name="文本占位符 226306"/>
          <p:cNvSpPr>
            <a:spLocks noGrp="1"/>
          </p:cNvSpPr>
          <p:nvPr>
            <p:ph idx="1"/>
          </p:nvPr>
        </p:nvSpPr>
        <p:spPr/>
        <p:txBody>
          <a:bodyPr vert="horz" wrap="square" lIns="91440" tIns="45720" rIns="91440" bIns="45720" anchor="t" anchorCtr="0"/>
          <a:p>
            <a:pPr eaLnBrk="1" hangingPunct="1">
              <a:buNone/>
            </a:pPr>
            <a:r>
              <a:rPr lang="en-US" altLang="zh-CN" dirty="0">
                <a:ea typeface="宋体" panose="02010600030101010101" pitchFamily="2" charset="-122"/>
              </a:rPr>
              <a:t>      </a:t>
            </a:r>
            <a:r>
              <a:rPr lang="zh-CN" altLang="en-US" dirty="0">
                <a:solidFill>
                  <a:srgbClr val="0000CC"/>
                </a:solidFill>
                <a:latin typeface="楷体_GB2312" panose="02010609030101010101" pitchFamily="49" charset="-122"/>
                <a:ea typeface="楷体_GB2312" panose="02010609030101010101" pitchFamily="49" charset="-122"/>
              </a:rPr>
              <a:t>幽门螺杆菌具有鞭毛，能在胃内穿过黏液层移向胃黏膜，其所分泌的粘附素能使其贴紧上皮细胞，其释放尿素酶分解尿素产生</a:t>
            </a:r>
            <a:r>
              <a:rPr lang="en-US" altLang="zh-CN" dirty="0">
                <a:solidFill>
                  <a:srgbClr val="0000CC"/>
                </a:solidFill>
                <a:latin typeface="楷体_GB2312" panose="02010609030101010101" pitchFamily="49" charset="-122"/>
                <a:ea typeface="楷体_GB2312" panose="02010609030101010101" pitchFamily="49" charset="-122"/>
              </a:rPr>
              <a:t>NH</a:t>
            </a:r>
            <a:r>
              <a:rPr lang="en-US" altLang="zh-CN" baseline="-25000" dirty="0">
                <a:solidFill>
                  <a:srgbClr val="0000CC"/>
                </a:solidFill>
                <a:latin typeface="楷体_GB2312" panose="02010609030101010101" pitchFamily="49" charset="-122"/>
                <a:ea typeface="楷体_GB2312" panose="02010609030101010101" pitchFamily="49" charset="-122"/>
              </a:rPr>
              <a:t>3</a:t>
            </a:r>
            <a:r>
              <a:rPr lang="zh-CN" altLang="en-US" dirty="0">
                <a:solidFill>
                  <a:srgbClr val="0000CC"/>
                </a:solidFill>
                <a:latin typeface="楷体_GB2312" panose="02010609030101010101" pitchFamily="49" charset="-122"/>
                <a:ea typeface="楷体_GB2312" panose="02010609030101010101" pitchFamily="49" charset="-122"/>
              </a:rPr>
              <a:t>从而保持细菌周围中性环境，幽门螺杆菌的这些特点有利于其在胃黏膜表面定植。幽门螺杆菌通过上述产氨作用、分泌空泡毒素</a:t>
            </a:r>
            <a:r>
              <a:rPr lang="en-US" altLang="zh-CN" dirty="0">
                <a:solidFill>
                  <a:srgbClr val="0000CC"/>
                </a:solidFill>
                <a:latin typeface="楷体_GB2312" panose="02010609030101010101" pitchFamily="49" charset="-122"/>
                <a:ea typeface="楷体_GB2312" panose="02010609030101010101" pitchFamily="49" charset="-122"/>
              </a:rPr>
              <a:t>A</a:t>
            </a:r>
            <a:r>
              <a:rPr lang="zh-CN" altLang="en-US" dirty="0">
                <a:solidFill>
                  <a:srgbClr val="0000CC"/>
                </a:solidFill>
                <a:latin typeface="楷体_GB2312" panose="02010609030101010101" pitchFamily="49" charset="-122"/>
                <a:ea typeface="楷体_GB2312" panose="02010609030101010101" pitchFamily="49" charset="-122"/>
              </a:rPr>
              <a:t>（</a:t>
            </a:r>
            <a:r>
              <a:rPr lang="en-US" altLang="zh-CN" dirty="0">
                <a:solidFill>
                  <a:srgbClr val="0000CC"/>
                </a:solidFill>
                <a:latin typeface="楷体_GB2312" panose="02010609030101010101" pitchFamily="49" charset="-122"/>
                <a:ea typeface="楷体_GB2312" panose="02010609030101010101" pitchFamily="49" charset="-122"/>
              </a:rPr>
              <a:t>Vac A</a:t>
            </a:r>
            <a:r>
              <a:rPr lang="zh-CN" altLang="en-US" dirty="0">
                <a:solidFill>
                  <a:srgbClr val="0000CC"/>
                </a:solidFill>
                <a:latin typeface="楷体_GB2312" panose="02010609030101010101" pitchFamily="49" charset="-122"/>
                <a:ea typeface="楷体_GB2312" panose="02010609030101010101" pitchFamily="49" charset="-122"/>
              </a:rPr>
              <a:t>）等物质而引起细胞损害；其细胞毒素相关基因（</a:t>
            </a:r>
            <a:r>
              <a:rPr lang="en-US" altLang="zh-CN" dirty="0">
                <a:solidFill>
                  <a:srgbClr val="0000CC"/>
                </a:solidFill>
                <a:latin typeface="楷体_GB2312" panose="02010609030101010101" pitchFamily="49" charset="-122"/>
                <a:ea typeface="楷体_GB2312" panose="02010609030101010101" pitchFamily="49" charset="-122"/>
              </a:rPr>
              <a:t>cag A</a:t>
            </a:r>
            <a:r>
              <a:rPr lang="zh-CN" altLang="en-US" dirty="0">
                <a:solidFill>
                  <a:srgbClr val="0000CC"/>
                </a:solidFill>
                <a:latin typeface="楷体_GB2312" panose="02010609030101010101" pitchFamily="49" charset="-122"/>
                <a:ea typeface="楷体_GB2312" panose="02010609030101010101" pitchFamily="49" charset="-122"/>
              </a:rPr>
              <a:t>）蛋白能引起强烈的炎症反应；其细菌胞壁还可作为抗原诱导免疫反应。这些因素长期存在导致胃黏膜的慢性炎症。</a:t>
            </a:r>
            <a:r>
              <a:rPr lang="zh-CN" altLang="en-US" dirty="0">
                <a:ea typeface="宋体" panose="02010600030101010101" pitchFamily="2" charset="-122"/>
              </a:rPr>
              <a:t> </a:t>
            </a:r>
            <a:endParaRPr lang="zh-CN" altLang="en-US" dirty="0">
              <a:ea typeface="宋体" panose="02010600030101010101" pitchFamily="2" charset="-122"/>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2" name="标题 1"/>
          <p:cNvSpPr>
            <a:spLocks noGrp="1"/>
          </p:cNvSpPr>
          <p:nvPr>
            <p:ph type="title"/>
          </p:nvPr>
        </p:nvSpPr>
        <p:spPr>
          <a:xfrm>
            <a:off x="205740" y="147320"/>
            <a:ext cx="10515600" cy="645795"/>
          </a:xfrm>
        </p:spPr>
        <p:txBody>
          <a:bodyPr vert="horz" wrap="square" lIns="91440" tIns="45720" rIns="91440" bIns="45720" anchor="ctr" anchorCtr="0">
            <a:normAutofit fontScale="90000"/>
          </a:bodyPr>
          <a:p>
            <a:pPr eaLnBrk="1" hangingPunct="1"/>
            <a:r>
              <a:rPr lang="zh-CN" altLang="en-US" dirty="0">
                <a:ea typeface="宋体" panose="02010600030101010101" pitchFamily="2" charset="-122"/>
              </a:rPr>
              <a:t>诊断要点</a:t>
            </a:r>
            <a:endParaRPr lang="zh-CN" altLang="en-US" dirty="0">
              <a:ea typeface="宋体" panose="02010600030101010101" pitchFamily="2" charset="-122"/>
            </a:endParaRPr>
          </a:p>
        </p:txBody>
      </p:sp>
      <p:sp>
        <p:nvSpPr>
          <p:cNvPr id="122883" name="内容占位符 2"/>
          <p:cNvSpPr>
            <a:spLocks noGrp="1"/>
          </p:cNvSpPr>
          <p:nvPr>
            <p:ph idx="1"/>
          </p:nvPr>
        </p:nvSpPr>
        <p:spPr/>
        <p:txBody>
          <a:bodyPr vert="horz" wrap="square" lIns="91440" tIns="45720" rIns="91440" bIns="45720" anchor="t" anchorCtr="0"/>
          <a:p>
            <a:pPr eaLnBrk="1" hangingPunct="1"/>
            <a:r>
              <a:rPr lang="zh-CN" altLang="en-US" dirty="0">
                <a:ea typeface="宋体" panose="02010600030101010101" pitchFamily="2" charset="-122"/>
              </a:rPr>
              <a:t>严重肝病和(或)广泛门-体静脉侧支循环；或存在诱发因素患者出现精神错乱、昏睡或昏迷 ；肝性脑病的诱因 ；明显肝功能损害、血氨增高；扑翼样震颤和典型脑电图改变，可作出诊断。</a:t>
            </a:r>
            <a:endParaRPr lang="zh-CN" altLang="en-US"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6" name="标题 1"/>
          <p:cNvSpPr>
            <a:spLocks noGrp="1"/>
          </p:cNvSpPr>
          <p:nvPr>
            <p:ph type="title"/>
          </p:nvPr>
        </p:nvSpPr>
        <p:spPr>
          <a:xfrm>
            <a:off x="838200" y="365125"/>
            <a:ext cx="10515600" cy="504825"/>
          </a:xfrm>
        </p:spPr>
        <p:txBody>
          <a:bodyPr vert="horz" wrap="square" lIns="91440" tIns="45720" rIns="91440" bIns="45720" anchor="ctr" anchorCtr="0">
            <a:normAutofit fontScale="90000"/>
          </a:bodyPr>
          <a:p>
            <a:pPr eaLnBrk="1" hangingPunct="1"/>
            <a:r>
              <a:rPr lang="zh-CN" altLang="en-US" dirty="0">
                <a:ea typeface="宋体" panose="02010600030101010101" pitchFamily="2" charset="-122"/>
              </a:rPr>
              <a:t>治疗要点</a:t>
            </a:r>
            <a:endParaRPr lang="zh-CN" altLang="en-US" dirty="0">
              <a:ea typeface="宋体" panose="02010600030101010101" pitchFamily="2" charset="-122"/>
            </a:endParaRPr>
          </a:p>
        </p:txBody>
      </p:sp>
      <p:sp>
        <p:nvSpPr>
          <p:cNvPr id="123907" name="内容占位符 2"/>
          <p:cNvSpPr>
            <a:spLocks noGrp="1"/>
          </p:cNvSpPr>
          <p:nvPr>
            <p:ph idx="1"/>
          </p:nvPr>
        </p:nvSpPr>
        <p:spPr>
          <a:xfrm>
            <a:off x="582930" y="1428750"/>
            <a:ext cx="10515600" cy="4351338"/>
          </a:xfrm>
        </p:spPr>
        <p:txBody>
          <a:bodyPr vert="horz" wrap="square" lIns="91440" tIns="45720" rIns="91440" bIns="45720" anchor="t" anchorCtr="0"/>
          <a:p>
            <a:pPr eaLnBrk="1" hangingPunct="1"/>
            <a:r>
              <a:rPr lang="zh-CN" altLang="en-US" dirty="0">
                <a:solidFill>
                  <a:schemeClr val="tx1"/>
                </a:solidFill>
                <a:ea typeface="宋体" panose="02010600030101010101" pitchFamily="2" charset="-122"/>
              </a:rPr>
              <a:t>肝性脑病目前尚无特效疗法，治疗应采取综合措施。去除肝性脑病发作的诱因、保护肝功能免受进一步损伤、治疗氨中毒及调节神经递质。有条件可使用人工肝，或进行肝移植。</a:t>
            </a:r>
            <a:endParaRPr lang="zh-CN" altLang="en-US" dirty="0">
              <a:solidFill>
                <a:schemeClr val="tx1"/>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0" name="内容占位符 2"/>
          <p:cNvSpPr>
            <a:spLocks noGrp="1"/>
          </p:cNvSpPr>
          <p:nvPr>
            <p:ph idx="1"/>
          </p:nvPr>
        </p:nvSpPr>
        <p:spPr>
          <a:xfrm>
            <a:off x="507365" y="1041400"/>
            <a:ext cx="10515600" cy="4351338"/>
          </a:xfrm>
        </p:spPr>
        <p:txBody>
          <a:bodyPr vert="horz" wrap="square" lIns="91440" tIns="45720" rIns="91440" bIns="45720" anchor="t" anchorCtr="0"/>
          <a:p>
            <a:pPr eaLnBrk="1" hangingPunct="1"/>
            <a:r>
              <a:rPr lang="zh-CN" altLang="en-US" dirty="0">
                <a:ea typeface="宋体" panose="02010600030101010101" pitchFamily="2" charset="-122"/>
              </a:rPr>
              <a:t>1.及早识别及去除肝性脑病诱因  </a:t>
            </a:r>
            <a:endParaRPr lang="zh-CN" altLang="en-US" dirty="0">
              <a:ea typeface="宋体" panose="02010600030101010101" pitchFamily="2" charset="-122"/>
            </a:endParaRPr>
          </a:p>
          <a:p>
            <a:pPr eaLnBrk="1" hangingPunct="1"/>
            <a:r>
              <a:rPr lang="zh-CN" altLang="en-US" dirty="0">
                <a:ea typeface="宋体" panose="02010600030101010101" pitchFamily="2" charset="-122"/>
              </a:rPr>
              <a:t>2.营养支持治疗  昏迷前期开始数日内禁食蛋白质，供给足量维生素，脂肪宜少进，以碳水化合物为主。昏迷不能进食者鼻饲25%的蔗糖或葡萄糖。胃纳者可改用深静脉插管滴注25%葡萄糖液，切不可大量输注，以免引起低钾血症、心衰和肺水肿。神志清醒后逐渐增加蛋白质量，日进20g，后可每日增加10g，但每日总量不超出40～50g，以植物蛋白为主。</a:t>
            </a:r>
            <a:endParaRPr lang="zh-CN" altLang="en-US" dirty="0">
              <a:ea typeface="宋体" panose="02010600030101010101" pitchFamily="2" charset="-122"/>
            </a:endParaRPr>
          </a:p>
          <a:p>
            <a:pPr eaLnBrk="1" hangingPunct="1"/>
            <a:endParaRPr lang="zh-CN" altLang="en-US"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内容占位符 2"/>
          <p:cNvSpPr>
            <a:spLocks noGrp="1"/>
          </p:cNvSpPr>
          <p:nvPr>
            <p:ph idx="1"/>
          </p:nvPr>
        </p:nvSpPr>
        <p:spPr>
          <a:xfrm>
            <a:off x="838200" y="1252855"/>
            <a:ext cx="10515600" cy="4351338"/>
          </a:xfrm>
        </p:spPr>
        <p:txBody>
          <a:bodyPr vert="horz" wrap="square" lIns="91440" tIns="45720" rIns="91440" bIns="45720" anchor="t" anchorCtr="0"/>
          <a:p>
            <a:pPr eaLnBrk="1" hangingPunct="1"/>
            <a:r>
              <a:rPr lang="zh-CN" altLang="en-US" dirty="0">
                <a:ea typeface="宋体" panose="02010600030101010101" pitchFamily="2" charset="-122"/>
              </a:rPr>
              <a:t>3.减少肠道内毒物的生成吸收：（1）限制蛋白质摄入； （2）酸化肠腔：灌肠导泻：生理盐水、弱酸性溶液、乳果糖；（3）抑制肠道菌群的生长；</a:t>
            </a:r>
            <a:endParaRPr lang="zh-CN" altLang="en-US" dirty="0">
              <a:ea typeface="宋体" panose="02010600030101010101" pitchFamily="2" charset="-122"/>
            </a:endParaRPr>
          </a:p>
          <a:p>
            <a:pPr eaLnBrk="1" hangingPunct="1"/>
            <a:r>
              <a:rPr lang="zh-CN" altLang="en-US" dirty="0">
                <a:ea typeface="宋体" panose="02010600030101010101" pitchFamily="2" charset="-122"/>
              </a:rPr>
              <a:t>4.促进有毒物质的清除纠正氨基酸的失衡 （1）降低血氨：肠道抗生素、乳果糖、谷氨酸、精氨酸等。（2）口服或静注以支链氨基酸为主的氨基酸混合液</a:t>
            </a:r>
            <a:endParaRPr lang="zh-CN" altLang="en-US" dirty="0">
              <a:ea typeface="宋体" panose="02010600030101010101" pitchFamily="2" charset="-122"/>
            </a:endParaRPr>
          </a:p>
          <a:p>
            <a:pPr eaLnBrk="1" hangingPunct="1"/>
            <a:r>
              <a:rPr lang="zh-CN" altLang="en-US" dirty="0">
                <a:ea typeface="宋体" panose="02010600030101010101" pitchFamily="2" charset="-122"/>
              </a:rPr>
              <a:t>5.其它  纠正酸碱失衡、防制脑水肿、出血与休克、进行血透或腹透、保持呼吸道通畅、保护脑细胞。</a:t>
            </a:r>
            <a:endParaRPr lang="zh-CN" altLang="en-US"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92" name="文本框 206859"/>
          <p:cNvSpPr txBox="1"/>
          <p:nvPr/>
        </p:nvSpPr>
        <p:spPr>
          <a:xfrm>
            <a:off x="249555" y="127000"/>
            <a:ext cx="1828800" cy="522288"/>
          </a:xfrm>
          <a:prstGeom prst="rect">
            <a:avLst/>
          </a:prstGeom>
          <a:noFill/>
          <a:ln w="9525">
            <a:noFill/>
          </a:ln>
        </p:spPr>
        <p:txBody>
          <a:bodyPr>
            <a:spAutoFit/>
          </a:bodyPr>
          <a:p>
            <a:pPr>
              <a:spcBef>
                <a:spcPct val="50000"/>
              </a:spcBef>
            </a:pPr>
            <a:r>
              <a:rPr lang="zh-CN" altLang="zh-CN" sz="2800" b="1" dirty="0">
                <a:solidFill>
                  <a:srgbClr val="FF0000"/>
                </a:solidFill>
                <a:latin typeface="Arial" panose="020B0604020202020204" pitchFamily="34" charset="0"/>
                <a:ea typeface="楷体_GB2312" panose="02010609030101010101" pitchFamily="49" charset="-122"/>
              </a:rPr>
              <a:t>临床表现</a:t>
            </a:r>
            <a:endParaRPr lang="zh-CN" altLang="zh-CN" sz="2800" b="1" dirty="0">
              <a:solidFill>
                <a:srgbClr val="FF0000"/>
              </a:solidFill>
              <a:latin typeface="Arial" panose="020B0604020202020204" pitchFamily="34" charset="0"/>
              <a:ea typeface="楷体_GB2312" panose="02010609030101010101" pitchFamily="49" charset="-122"/>
            </a:endParaRPr>
          </a:p>
        </p:txBody>
      </p:sp>
      <p:sp>
        <p:nvSpPr>
          <p:cNvPr id="16386" name="文本占位符 206849"/>
          <p:cNvSpPr>
            <a:spLocks noGrp="1"/>
          </p:cNvSpPr>
          <p:nvPr>
            <p:ph idx="1"/>
          </p:nvPr>
        </p:nvSpPr>
        <p:spPr>
          <a:xfrm>
            <a:off x="381000" y="1219200"/>
            <a:ext cx="11111865" cy="4648200"/>
          </a:xfrm>
        </p:spPr>
        <p:txBody>
          <a:bodyPr vert="horz" wrap="square" lIns="91440" tIns="45720" rIns="91440" bIns="45720" anchor="t" anchorCtr="0"/>
          <a:p>
            <a:pPr algn="just" eaLnBrk="1" hangingPunct="1"/>
            <a:r>
              <a:rPr lang="zh-CN" altLang="en-US" dirty="0">
                <a:solidFill>
                  <a:srgbClr val="FF0000"/>
                </a:solidFill>
                <a:latin typeface="Times New Roman" panose="02020603050405020304" pitchFamily="18" charset="0"/>
                <a:ea typeface="楷体_GB2312" panose="02010609030101010101" pitchFamily="49" charset="-122"/>
              </a:rPr>
              <a:t>慢性胃炎病程迁延，进展缓慢</a:t>
            </a:r>
            <a:endParaRPr lang="zh-CN" altLang="en-US" dirty="0">
              <a:solidFill>
                <a:srgbClr val="FF0000"/>
              </a:solidFill>
              <a:latin typeface="Times New Roman" panose="02020603050405020304" pitchFamily="18" charset="0"/>
              <a:ea typeface="楷体_GB2312" panose="02010609030101010101" pitchFamily="49" charset="-122"/>
            </a:endParaRPr>
          </a:p>
          <a:p>
            <a:pPr lvl="1" eaLnBrk="1" hangingPunct="1"/>
            <a:r>
              <a:rPr lang="en-US" altLang="zh-CN" b="1" dirty="0">
                <a:solidFill>
                  <a:srgbClr val="0000CC"/>
                </a:solidFill>
                <a:latin typeface="Times New Roman" panose="02020603050405020304" pitchFamily="18" charset="0"/>
                <a:ea typeface="楷体_GB2312" panose="02010609030101010101" pitchFamily="49" charset="-122"/>
              </a:rPr>
              <a:t>70%</a:t>
            </a:r>
            <a:r>
              <a:rPr lang="zh-CN" altLang="en-US" b="1" dirty="0">
                <a:solidFill>
                  <a:srgbClr val="0000CC"/>
                </a:solidFill>
                <a:latin typeface="Times New Roman" panose="02020603050405020304" pitchFamily="18" charset="0"/>
                <a:ea typeface="楷体_GB2312" panose="02010609030101010101" pitchFamily="49" charset="-122"/>
              </a:rPr>
              <a:t>～</a:t>
            </a:r>
            <a:r>
              <a:rPr lang="en-US" altLang="zh-CN" b="1" dirty="0">
                <a:solidFill>
                  <a:srgbClr val="0000CC"/>
                </a:solidFill>
                <a:latin typeface="Times New Roman" panose="02020603050405020304" pitchFamily="18" charset="0"/>
                <a:ea typeface="楷体_GB2312" panose="02010609030101010101" pitchFamily="49" charset="-122"/>
              </a:rPr>
              <a:t>80%</a:t>
            </a:r>
            <a:r>
              <a:rPr lang="zh-CN" altLang="en-US" b="1" dirty="0">
                <a:solidFill>
                  <a:srgbClr val="0000CC"/>
                </a:solidFill>
                <a:latin typeface="Times New Roman" panose="02020603050405020304" pitchFamily="18" charset="0"/>
                <a:ea typeface="楷体_GB2312" panose="02010609030101010101" pitchFamily="49" charset="-122"/>
              </a:rPr>
              <a:t>的病人可无任何症状。</a:t>
            </a:r>
            <a:endParaRPr lang="zh-CN" altLang="en-US" b="1" dirty="0">
              <a:solidFill>
                <a:srgbClr val="0000CC"/>
              </a:solidFill>
              <a:latin typeface="Times New Roman" panose="02020603050405020304" pitchFamily="18" charset="0"/>
              <a:ea typeface="楷体_GB2312" panose="02010609030101010101" pitchFamily="49" charset="-122"/>
            </a:endParaRPr>
          </a:p>
          <a:p>
            <a:pPr lvl="1" eaLnBrk="1" hangingPunct="1"/>
            <a:r>
              <a:rPr lang="zh-CN" altLang="en-US" b="1" u="sng" dirty="0">
                <a:solidFill>
                  <a:srgbClr val="0000CC"/>
                </a:solidFill>
                <a:latin typeface="Times New Roman" panose="02020603050405020304" pitchFamily="18" charset="0"/>
                <a:ea typeface="楷体_GB2312" panose="02010609030101010101" pitchFamily="49" charset="-122"/>
              </a:rPr>
              <a:t>有症状者主要表现</a:t>
            </a:r>
            <a:r>
              <a:rPr lang="zh-CN" altLang="en-US" b="1" dirty="0">
                <a:solidFill>
                  <a:srgbClr val="0000CC"/>
                </a:solidFill>
                <a:latin typeface="Times New Roman" panose="02020603050405020304" pitchFamily="18" charset="0"/>
                <a:ea typeface="楷体_GB2312" panose="02010609030101010101" pitchFamily="49" charset="-122"/>
              </a:rPr>
              <a:t>为非特异性的消化不良，如上腹痛或不适、食欲减退、饱胀、嗳气、反酸及恶心等，常与进食或食物种类有关。</a:t>
            </a:r>
            <a:endParaRPr lang="zh-CN" altLang="en-US" b="1" dirty="0">
              <a:solidFill>
                <a:srgbClr val="0000CC"/>
              </a:solidFill>
              <a:latin typeface="Times New Roman" panose="02020603050405020304" pitchFamily="18" charset="0"/>
              <a:ea typeface="楷体_GB2312" panose="02010609030101010101" pitchFamily="49" charset="-122"/>
            </a:endParaRPr>
          </a:p>
          <a:p>
            <a:pPr lvl="1" eaLnBrk="1" hangingPunct="1"/>
            <a:r>
              <a:rPr lang="zh-CN" altLang="en-US" b="1" u="sng" dirty="0">
                <a:solidFill>
                  <a:srgbClr val="0000CC"/>
                </a:solidFill>
                <a:latin typeface="Times New Roman" panose="02020603050405020304" pitchFamily="18" charset="0"/>
                <a:ea typeface="楷体_GB2312" panose="02010609030101010101" pitchFamily="49" charset="-122"/>
              </a:rPr>
              <a:t>胃黏膜有糜烂者</a:t>
            </a:r>
            <a:r>
              <a:rPr lang="zh-CN" altLang="en-US" b="1" dirty="0">
                <a:solidFill>
                  <a:srgbClr val="0000CC"/>
                </a:solidFill>
                <a:latin typeface="Times New Roman" panose="02020603050405020304" pitchFamily="18" charset="0"/>
                <a:ea typeface="楷体_GB2312" panose="02010609030101010101" pitchFamily="49" charset="-122"/>
              </a:rPr>
              <a:t>可有上消化道出血。自身免疫性胃炎病人可出现明显厌食、贫血和体重减轻。</a:t>
            </a:r>
            <a:endParaRPr lang="zh-CN" altLang="en-US" b="1" dirty="0">
              <a:solidFill>
                <a:srgbClr val="0000CC"/>
              </a:solidFill>
              <a:latin typeface="Times New Roman" panose="02020603050405020304" pitchFamily="18" charset="0"/>
              <a:ea typeface="楷体_GB2312" panose="02010609030101010101" pitchFamily="49" charset="-122"/>
            </a:endParaRPr>
          </a:p>
          <a:p>
            <a:pPr lvl="1" eaLnBrk="1" hangingPunct="1"/>
            <a:r>
              <a:rPr lang="zh-CN" altLang="en-US" b="1" u="sng" dirty="0">
                <a:solidFill>
                  <a:srgbClr val="0000CC"/>
                </a:solidFill>
                <a:latin typeface="Times New Roman" panose="02020603050405020304" pitchFamily="18" charset="0"/>
                <a:ea typeface="楷体_GB2312" panose="02010609030101010101" pitchFamily="49" charset="-122"/>
              </a:rPr>
              <a:t>极少数慢性多灶萎缩性胃炎，经长期演变发展为胃癌</a:t>
            </a:r>
            <a:r>
              <a:rPr lang="zh-CN" altLang="en-US" b="1" dirty="0">
                <a:solidFill>
                  <a:srgbClr val="0000CC"/>
                </a:solidFill>
                <a:latin typeface="Times New Roman" panose="02020603050405020304" pitchFamily="18" charset="0"/>
                <a:ea typeface="楷体_GB2312" panose="02010609030101010101" pitchFamily="49" charset="-122"/>
              </a:rPr>
              <a:t>，可出现食欲减退、体重减轻及上腹痛等。</a:t>
            </a:r>
            <a:endParaRPr lang="zh-CN" altLang="en-US" b="1" dirty="0">
              <a:solidFill>
                <a:srgbClr val="0000CC"/>
              </a:solidFill>
              <a:latin typeface="Times New Roman" panose="02020603050405020304" pitchFamily="18" charset="0"/>
              <a:ea typeface="楷体_GB2312" panose="02010609030101010101" pitchFamily="49" charset="-122"/>
            </a:endParaRPr>
          </a:p>
          <a:p>
            <a:pPr lvl="1" eaLnBrk="1" hangingPunct="1"/>
            <a:r>
              <a:rPr lang="zh-CN" altLang="en-US" b="1" dirty="0">
                <a:solidFill>
                  <a:srgbClr val="0000CC"/>
                </a:solidFill>
                <a:latin typeface="Times New Roman" panose="02020603050405020304" pitchFamily="18" charset="0"/>
                <a:ea typeface="楷体_GB2312" panose="02010609030101010101" pitchFamily="49" charset="-122"/>
              </a:rPr>
              <a:t>体征多不明显，可有上腹轻压痛。</a:t>
            </a:r>
            <a:endParaRPr lang="zh-CN" altLang="en-US" dirty="0">
              <a:latin typeface="Times New Roman" panose="02020603050405020304" pitchFamily="18" charset="0"/>
              <a:ea typeface="楷体_GB2312" panose="02010609030101010101"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2" name="文本框 208907"/>
          <p:cNvSpPr txBox="1"/>
          <p:nvPr/>
        </p:nvSpPr>
        <p:spPr>
          <a:xfrm>
            <a:off x="568325" y="120015"/>
            <a:ext cx="1905000" cy="519113"/>
          </a:xfrm>
          <a:prstGeom prst="rect">
            <a:avLst/>
          </a:prstGeom>
          <a:noFill/>
          <a:ln w="9525">
            <a:noFill/>
          </a:ln>
        </p:spPr>
        <p:txBody>
          <a:bodyPr>
            <a:spAutoFit/>
          </a:bodyPr>
          <a:p>
            <a:pPr algn="ctr">
              <a:spcBef>
                <a:spcPct val="50000"/>
              </a:spcBef>
            </a:pPr>
            <a:r>
              <a:rPr lang="zh-CN" altLang="en-US" sz="2800" b="1" dirty="0">
                <a:solidFill>
                  <a:srgbClr val="FF0000"/>
                </a:solidFill>
                <a:latin typeface="Arial" panose="020B0604020202020204" pitchFamily="34" charset="0"/>
                <a:ea typeface="楷体_GB2312" panose="02010609030101010101" pitchFamily="49" charset="-122"/>
              </a:rPr>
              <a:t>辅助检查</a:t>
            </a:r>
            <a:endParaRPr lang="zh-CN" altLang="en-US" sz="2800" b="1" dirty="0">
              <a:solidFill>
                <a:srgbClr val="FF0000"/>
              </a:solidFill>
              <a:latin typeface="Arial" panose="020B0604020202020204" pitchFamily="34" charset="0"/>
              <a:ea typeface="楷体_GB2312" panose="02010609030101010101" pitchFamily="49" charset="-122"/>
            </a:endParaRPr>
          </a:p>
        </p:txBody>
      </p:sp>
      <p:sp>
        <p:nvSpPr>
          <p:cNvPr id="17410" name="文本占位符 208897"/>
          <p:cNvSpPr>
            <a:spLocks noGrp="1"/>
          </p:cNvSpPr>
          <p:nvPr>
            <p:ph idx="1"/>
          </p:nvPr>
        </p:nvSpPr>
        <p:spPr>
          <a:xfrm>
            <a:off x="974725" y="1367790"/>
            <a:ext cx="9650095" cy="3888105"/>
          </a:xfrm>
        </p:spPr>
        <p:txBody>
          <a:bodyPr vert="horz" wrap="square" lIns="91440" tIns="45720" rIns="91440" bIns="45720" anchor="t" anchorCtr="0"/>
          <a:p>
            <a:pPr algn="just" eaLnBrk="1" hangingPunct="1">
              <a:buNone/>
            </a:pPr>
            <a:r>
              <a:rPr lang="en-US" altLang="zh-CN" dirty="0">
                <a:solidFill>
                  <a:srgbClr val="FF0000"/>
                </a:solidFill>
                <a:latin typeface="楷体_GB2312" panose="02010609030101010101" pitchFamily="49" charset="-122"/>
                <a:ea typeface="楷体_GB2312" panose="02010609030101010101" pitchFamily="49" charset="-122"/>
              </a:rPr>
              <a:t>1</a:t>
            </a:r>
            <a:r>
              <a:rPr lang="zh-CN" altLang="en-US" dirty="0">
                <a:solidFill>
                  <a:srgbClr val="FF0000"/>
                </a:solidFill>
                <a:latin typeface="楷体_GB2312" panose="02010609030101010101" pitchFamily="49" charset="-122"/>
                <a:ea typeface="楷体_GB2312" panose="02010609030101010101" pitchFamily="49" charset="-122"/>
              </a:rPr>
              <a:t>．胃镜及胃黏膜活组织检查</a:t>
            </a:r>
            <a:endParaRPr lang="zh-CN" altLang="en-US" dirty="0">
              <a:solidFill>
                <a:srgbClr val="FF0000"/>
              </a:solidFill>
              <a:latin typeface="楷体_GB2312" panose="02010609030101010101" pitchFamily="49" charset="-122"/>
              <a:ea typeface="楷体_GB2312" panose="02010609030101010101" pitchFamily="49" charset="-122"/>
            </a:endParaRPr>
          </a:p>
          <a:p>
            <a:pPr algn="just" eaLnBrk="1" hangingPunct="1">
              <a:buNone/>
            </a:pPr>
            <a:r>
              <a:rPr lang="zh-CN" altLang="en-US" dirty="0">
                <a:latin typeface="Times New Roman" panose="02020603050405020304" pitchFamily="18" charset="0"/>
                <a:ea typeface="宋体" panose="02010600030101010101" pitchFamily="2" charset="-122"/>
              </a:rPr>
              <a:t>            </a:t>
            </a:r>
            <a:r>
              <a:rPr lang="zh-CN" altLang="en-US" u="sng" dirty="0">
                <a:solidFill>
                  <a:srgbClr val="0000CC"/>
                </a:solidFill>
                <a:latin typeface="楷体_GB2312" panose="02010609030101010101" pitchFamily="49" charset="-122"/>
                <a:ea typeface="楷体_GB2312" panose="02010609030101010101" pitchFamily="49" charset="-122"/>
              </a:rPr>
              <a:t>诊断慢性胃炎最可靠的方法</a:t>
            </a:r>
            <a:r>
              <a:rPr lang="zh-CN" altLang="en-US" dirty="0">
                <a:solidFill>
                  <a:srgbClr val="0000CC"/>
                </a:solidFill>
                <a:latin typeface="楷体_GB2312" panose="02010609030101010101" pitchFamily="49" charset="-122"/>
                <a:ea typeface="楷体_GB2312" panose="02010609030101010101" pitchFamily="49" charset="-122"/>
              </a:rPr>
              <a:t>。内镜下慢性浅表性胃炎的诊断依据是红斑（点、片状或条状），黏膜粗糙不平，出血点</a:t>
            </a:r>
            <a:r>
              <a:rPr lang="en-US" altLang="zh-CN" dirty="0">
                <a:solidFill>
                  <a:srgbClr val="0000CC"/>
                </a:solidFill>
                <a:latin typeface="楷体_GB2312" panose="02010609030101010101" pitchFamily="49" charset="-122"/>
                <a:ea typeface="楷体_GB2312" panose="02010609030101010101" pitchFamily="49" charset="-122"/>
              </a:rPr>
              <a:t>/</a:t>
            </a:r>
            <a:r>
              <a:rPr lang="zh-CN" altLang="en-US" dirty="0">
                <a:solidFill>
                  <a:srgbClr val="0000CC"/>
                </a:solidFill>
                <a:latin typeface="楷体_GB2312" panose="02010609030101010101" pitchFamily="49" charset="-122"/>
                <a:ea typeface="楷体_GB2312" panose="02010609030101010101" pitchFamily="49" charset="-122"/>
              </a:rPr>
              <a:t>斑；慢性萎缩性胃炎的诊断依据是黏膜呈颗粒状，黏膜血管显露，色泽灰暗，皱襞细小。</a:t>
            </a:r>
            <a:endParaRPr lang="zh-CN" altLang="en-US" dirty="0">
              <a:solidFill>
                <a:srgbClr val="0000CC"/>
              </a:solidFill>
              <a:latin typeface="楷体_GB2312" panose="02010609030101010101" pitchFamily="49" charset="-122"/>
              <a:ea typeface="楷体_GB2312" panose="02010609030101010101" pitchFamily="49" charset="-122"/>
            </a:endParaRPr>
          </a:p>
          <a:p>
            <a:pPr algn="just" eaLnBrk="1" hangingPunct="1">
              <a:buNone/>
            </a:pPr>
            <a:r>
              <a:rPr lang="en-US" altLang="zh-CN" dirty="0">
                <a:solidFill>
                  <a:srgbClr val="FF0000"/>
                </a:solidFill>
                <a:latin typeface="楷体_GB2312" panose="02010609030101010101" pitchFamily="49" charset="-122"/>
                <a:ea typeface="楷体_GB2312" panose="02010609030101010101" pitchFamily="49" charset="-122"/>
              </a:rPr>
              <a:t>2</a:t>
            </a:r>
            <a:r>
              <a:rPr lang="zh-CN" altLang="en-US" dirty="0">
                <a:solidFill>
                  <a:srgbClr val="FF0000"/>
                </a:solidFill>
                <a:latin typeface="楷体_GB2312" panose="02010609030101010101" pitchFamily="49" charset="-122"/>
                <a:ea typeface="楷体_GB2312" panose="02010609030101010101" pitchFamily="49" charset="-122"/>
              </a:rPr>
              <a:t>．幽门螺杆菌检测</a:t>
            </a:r>
            <a:r>
              <a:rPr lang="zh-CN" altLang="en-US" dirty="0">
                <a:latin typeface="楷体_GB2312" panose="02010609030101010101" pitchFamily="49" charset="-122"/>
                <a:ea typeface="楷体_GB2312" panose="02010609030101010101" pitchFamily="49" charset="-122"/>
              </a:rPr>
              <a:t>  </a:t>
            </a:r>
            <a:endParaRPr lang="zh-CN" altLang="en-US" dirty="0">
              <a:latin typeface="楷体_GB2312" panose="02010609030101010101" pitchFamily="49" charset="-122"/>
              <a:ea typeface="楷体_GB2312" panose="02010609030101010101" pitchFamily="49" charset="-122"/>
            </a:endParaRPr>
          </a:p>
          <a:p>
            <a:pPr algn="just" eaLnBrk="1" hangingPunct="1">
              <a:buNone/>
            </a:pPr>
            <a:r>
              <a:rPr lang="zh-CN" altLang="en-US" dirty="0">
                <a:latin typeface="楷体_GB2312" panose="02010609030101010101" pitchFamily="49" charset="-122"/>
                <a:ea typeface="楷体_GB2312" panose="02010609030101010101" pitchFamily="49" charset="-122"/>
              </a:rPr>
              <a:t>     </a:t>
            </a:r>
            <a:endParaRPr lang="zh-CN" altLang="en-US" dirty="0">
              <a:latin typeface="楷体_GB2312" panose="02010609030101010101" pitchFamily="49" charset="-122"/>
              <a:ea typeface="楷体_GB2312" panose="02010609030101010101"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占位符 220161"/>
          <p:cNvSpPr>
            <a:spLocks noGrp="1"/>
          </p:cNvSpPr>
          <p:nvPr>
            <p:ph idx="1"/>
          </p:nvPr>
        </p:nvSpPr>
        <p:spPr>
          <a:xfrm>
            <a:off x="1295400" y="1752600"/>
            <a:ext cx="10165715" cy="4038600"/>
          </a:xfrm>
        </p:spPr>
        <p:txBody>
          <a:bodyPr vert="horz" wrap="square" lIns="91440" tIns="45720" rIns="91440" bIns="45720" anchor="t" anchorCtr="0">
            <a:normAutofit lnSpcReduction="20000"/>
          </a:bodyPr>
          <a:p>
            <a:pPr algn="just" eaLnBrk="1" hangingPunct="1">
              <a:lnSpc>
                <a:spcPct val="90000"/>
              </a:lnSpc>
              <a:buNone/>
            </a:pPr>
            <a:r>
              <a:rPr lang="en-US" altLang="zh-CN" dirty="0">
                <a:solidFill>
                  <a:srgbClr val="FF0000"/>
                </a:solidFill>
                <a:latin typeface="楷体_GB2312" panose="02010609030101010101" pitchFamily="49" charset="-122"/>
                <a:ea typeface="楷体_GB2312" panose="02010609030101010101" pitchFamily="49" charset="-122"/>
              </a:rPr>
              <a:t>3</a:t>
            </a:r>
            <a:r>
              <a:rPr lang="zh-CN" altLang="en-US" dirty="0">
                <a:solidFill>
                  <a:srgbClr val="FF0000"/>
                </a:solidFill>
                <a:latin typeface="楷体_GB2312" panose="02010609030101010101" pitchFamily="49" charset="-122"/>
                <a:ea typeface="楷体_GB2312" panose="02010609030101010101" pitchFamily="49" charset="-122"/>
              </a:rPr>
              <a:t>．血清学检查</a:t>
            </a:r>
            <a:endParaRPr lang="zh-CN" altLang="en-US" dirty="0">
              <a:solidFill>
                <a:srgbClr val="FF0000"/>
              </a:solidFill>
              <a:latin typeface="楷体_GB2312" panose="02010609030101010101" pitchFamily="49" charset="-122"/>
              <a:ea typeface="楷体_GB2312" panose="02010609030101010101" pitchFamily="49" charset="-122"/>
            </a:endParaRPr>
          </a:p>
          <a:p>
            <a:pPr algn="just" eaLnBrk="1" hangingPunct="1">
              <a:lnSpc>
                <a:spcPct val="90000"/>
              </a:lnSpc>
              <a:buNone/>
            </a:pPr>
            <a:r>
              <a:rPr lang="zh-CN" altLang="en-US" dirty="0">
                <a:solidFill>
                  <a:srgbClr val="0000CC"/>
                </a:solidFill>
                <a:latin typeface="楷体_GB2312" panose="02010609030101010101" pitchFamily="49" charset="-122"/>
                <a:ea typeface="楷体_GB2312" panose="02010609030101010101" pitchFamily="49" charset="-122"/>
              </a:rPr>
              <a:t>      自身免疫性胃炎时，抗壁细胞抗体和抗内因子抗体可呈阳性，血清促胃液素水平明显升高。多灶萎缩性胃炎时，血清促胃液素水平正常或偏低。</a:t>
            </a:r>
            <a:endParaRPr lang="zh-CN" altLang="en-US" dirty="0">
              <a:solidFill>
                <a:srgbClr val="0000CC"/>
              </a:solidFill>
              <a:latin typeface="楷体_GB2312" panose="02010609030101010101" pitchFamily="49" charset="-122"/>
              <a:ea typeface="楷体_GB2312" panose="02010609030101010101" pitchFamily="49" charset="-122"/>
            </a:endParaRPr>
          </a:p>
          <a:p>
            <a:pPr algn="just" eaLnBrk="1" hangingPunct="1">
              <a:lnSpc>
                <a:spcPct val="90000"/>
              </a:lnSpc>
              <a:buNone/>
            </a:pPr>
            <a:endParaRPr lang="zh-CN" altLang="en-US" dirty="0">
              <a:solidFill>
                <a:srgbClr val="0000CC"/>
              </a:solidFill>
              <a:latin typeface="楷体_GB2312" panose="02010609030101010101" pitchFamily="49" charset="-122"/>
              <a:ea typeface="楷体_GB2312" panose="02010609030101010101" pitchFamily="49" charset="-122"/>
            </a:endParaRPr>
          </a:p>
          <a:p>
            <a:pPr algn="just" eaLnBrk="1" hangingPunct="1">
              <a:lnSpc>
                <a:spcPct val="90000"/>
              </a:lnSpc>
              <a:buNone/>
            </a:pPr>
            <a:r>
              <a:rPr lang="en-US" altLang="zh-CN" dirty="0">
                <a:solidFill>
                  <a:srgbClr val="FF0000"/>
                </a:solidFill>
                <a:latin typeface="楷体_GB2312" panose="02010609030101010101" pitchFamily="49" charset="-122"/>
                <a:ea typeface="楷体_GB2312" panose="02010609030101010101" pitchFamily="49" charset="-122"/>
              </a:rPr>
              <a:t>4</a:t>
            </a:r>
            <a:r>
              <a:rPr lang="zh-CN" altLang="en-US" dirty="0">
                <a:solidFill>
                  <a:srgbClr val="FF0000"/>
                </a:solidFill>
                <a:latin typeface="楷体_GB2312" panose="02010609030101010101" pitchFamily="49" charset="-122"/>
                <a:ea typeface="楷体_GB2312" panose="02010609030101010101" pitchFamily="49" charset="-122"/>
              </a:rPr>
              <a:t>．胃液分析</a:t>
            </a:r>
            <a:endParaRPr lang="zh-CN" altLang="en-US" dirty="0">
              <a:solidFill>
                <a:srgbClr val="FF0000"/>
              </a:solidFill>
              <a:latin typeface="楷体_GB2312" panose="02010609030101010101" pitchFamily="49" charset="-122"/>
              <a:ea typeface="楷体_GB2312" panose="02010609030101010101" pitchFamily="49" charset="-122"/>
            </a:endParaRPr>
          </a:p>
          <a:p>
            <a:pPr algn="just" eaLnBrk="1" hangingPunct="1">
              <a:lnSpc>
                <a:spcPct val="90000"/>
              </a:lnSpc>
              <a:buNone/>
            </a:pPr>
            <a:r>
              <a:rPr lang="zh-CN" altLang="en-US" dirty="0">
                <a:latin typeface="Times New Roman" panose="02020603050405020304" pitchFamily="18" charset="0"/>
                <a:ea typeface="宋体" panose="02010600030101010101" pitchFamily="2" charset="-122"/>
              </a:rPr>
              <a:t>           </a:t>
            </a:r>
            <a:r>
              <a:rPr lang="zh-CN" altLang="en-US" dirty="0">
                <a:solidFill>
                  <a:srgbClr val="0000CC"/>
                </a:solidFill>
                <a:latin typeface="楷体_GB2312" panose="02010609030101010101" pitchFamily="49" charset="-122"/>
                <a:ea typeface="楷体_GB2312" panose="02010609030101010101" pitchFamily="49" charset="-122"/>
              </a:rPr>
              <a:t>自身免疫性胃炎时，胃酸缺乏；多灶萎缩性胃炎时，胃酸分泌正常或偏低。</a:t>
            </a:r>
            <a:endParaRPr lang="zh-CN" altLang="en-US" dirty="0">
              <a:solidFill>
                <a:srgbClr val="0000CC"/>
              </a:solidFill>
              <a:latin typeface="楷体_GB2312" panose="02010609030101010101" pitchFamily="49" charset="-122"/>
              <a:ea typeface="楷体_GB2312" panose="02010609030101010101" pitchFamily="49" charset="-122"/>
            </a:endParaRPr>
          </a:p>
          <a:p>
            <a:pPr algn="just" eaLnBrk="1" hangingPunct="1">
              <a:lnSpc>
                <a:spcPct val="90000"/>
              </a:lnSpc>
            </a:pPr>
            <a:endParaRPr lang="zh-CN" altLang="en-US" dirty="0">
              <a:solidFill>
                <a:srgbClr val="0000CC"/>
              </a:solidFill>
              <a:latin typeface="楷体_GB2312" panose="02010609030101010101" pitchFamily="49" charset="-122"/>
              <a:ea typeface="楷体_GB2312" panose="02010609030101010101" pitchFamily="49" charset="-122"/>
            </a:endParaRPr>
          </a:p>
          <a:p>
            <a:pPr algn="just" eaLnBrk="1" hangingPunct="1">
              <a:lnSpc>
                <a:spcPct val="90000"/>
              </a:lnSpc>
              <a:buNone/>
            </a:pPr>
            <a:r>
              <a:rPr lang="zh-CN" altLang="en-US" dirty="0">
                <a:latin typeface="楷体_GB2312" panose="02010609030101010101" pitchFamily="49" charset="-122"/>
                <a:ea typeface="楷体_GB2312" panose="02010609030101010101" pitchFamily="49" charset="-122"/>
              </a:rPr>
              <a:t>     </a:t>
            </a:r>
            <a:endParaRPr lang="zh-CN" altLang="en-US" dirty="0">
              <a:latin typeface="楷体_GB2312" panose="02010609030101010101" pitchFamily="49" charset="-122"/>
              <a:ea typeface="楷体_GB2312" panose="02010609030101010101" pitchFamily="49"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8" name="文本框 221194"/>
          <p:cNvSpPr txBox="1"/>
          <p:nvPr/>
        </p:nvSpPr>
        <p:spPr>
          <a:xfrm>
            <a:off x="459740" y="92075"/>
            <a:ext cx="2743200" cy="522288"/>
          </a:xfrm>
          <a:prstGeom prst="rect">
            <a:avLst/>
          </a:prstGeom>
          <a:noFill/>
          <a:ln w="9525">
            <a:noFill/>
          </a:ln>
        </p:spPr>
        <p:txBody>
          <a:bodyPr>
            <a:spAutoFit/>
          </a:bodyPr>
          <a:p>
            <a:pPr algn="ctr">
              <a:spcBef>
                <a:spcPct val="50000"/>
              </a:spcBef>
            </a:pPr>
            <a:r>
              <a:rPr lang="zh-CN" altLang="en-US" sz="2800" b="1" dirty="0">
                <a:solidFill>
                  <a:srgbClr val="FF0000"/>
                </a:solidFill>
                <a:latin typeface="楷体_GB2312" panose="02010609030101010101" pitchFamily="49" charset="-122"/>
                <a:ea typeface="楷体_GB2312" panose="02010609030101010101" pitchFamily="49" charset="-122"/>
              </a:rPr>
              <a:t>诊断</a:t>
            </a:r>
            <a:endParaRPr lang="zh-CN" altLang="en-US" sz="2800" b="1" dirty="0">
              <a:solidFill>
                <a:srgbClr val="FF0000"/>
              </a:solidFill>
              <a:latin typeface="楷体_GB2312" panose="02010609030101010101" pitchFamily="49" charset="-122"/>
              <a:ea typeface="楷体_GB2312" panose="02010609030101010101" pitchFamily="49" charset="-122"/>
            </a:endParaRPr>
          </a:p>
        </p:txBody>
      </p:sp>
      <p:sp>
        <p:nvSpPr>
          <p:cNvPr id="20482" name="文本占位符 221185"/>
          <p:cNvSpPr>
            <a:spLocks noGrp="1"/>
          </p:cNvSpPr>
          <p:nvPr>
            <p:ph idx="1"/>
          </p:nvPr>
        </p:nvSpPr>
        <p:spPr>
          <a:xfrm>
            <a:off x="1219200" y="1828800"/>
            <a:ext cx="9644380" cy="3911600"/>
          </a:xfrm>
        </p:spPr>
        <p:txBody>
          <a:bodyPr vert="horz" wrap="square" lIns="91440" tIns="45720" rIns="91440" bIns="45720" anchor="t" anchorCtr="0"/>
          <a:p>
            <a:pPr algn="just" eaLnBrk="1" hangingPunct="1">
              <a:buNone/>
            </a:pPr>
            <a:r>
              <a:rPr lang="zh-CN" altLang="en-US" dirty="0">
                <a:solidFill>
                  <a:srgbClr val="0000CC"/>
                </a:solidFill>
                <a:latin typeface="Times New Roman" panose="02020603050405020304" pitchFamily="18" charset="0"/>
                <a:ea typeface="楷体_GB2312" panose="02010609030101010101" pitchFamily="49" charset="-122"/>
              </a:rPr>
              <a:t>1．病史和体检  有无消化不良症状和严重程度，找出可能的病因或诱因。</a:t>
            </a:r>
            <a:endParaRPr lang="zh-CN" altLang="en-US" dirty="0">
              <a:solidFill>
                <a:srgbClr val="0000CC"/>
              </a:solidFill>
              <a:latin typeface="Times New Roman" panose="02020603050405020304" pitchFamily="18" charset="0"/>
              <a:ea typeface="楷体_GB2312" panose="02010609030101010101" pitchFamily="49" charset="-122"/>
            </a:endParaRPr>
          </a:p>
          <a:p>
            <a:pPr algn="just" eaLnBrk="1" hangingPunct="1">
              <a:buNone/>
            </a:pPr>
            <a:r>
              <a:rPr lang="zh-CN" altLang="en-US" dirty="0">
                <a:solidFill>
                  <a:srgbClr val="0000CC"/>
                </a:solidFill>
                <a:latin typeface="Times New Roman" panose="02020603050405020304" pitchFamily="18" charset="0"/>
                <a:ea typeface="楷体_GB2312" panose="02010609030101010101" pitchFamily="49" charset="-122"/>
              </a:rPr>
              <a:t>2．胃镜  确诊要靠胃镜检查及胃粘膜活组织检查。</a:t>
            </a:r>
            <a:endParaRPr lang="zh-CN" altLang="en-US" dirty="0">
              <a:solidFill>
                <a:srgbClr val="0000CC"/>
              </a:solidFill>
              <a:latin typeface="Times New Roman" panose="02020603050405020304" pitchFamily="18" charset="0"/>
              <a:ea typeface="楷体_GB2312" panose="02010609030101010101" pitchFamily="49" charset="-122"/>
            </a:endParaRPr>
          </a:p>
          <a:p>
            <a:pPr algn="just" eaLnBrk="1" hangingPunct="1">
              <a:buNone/>
            </a:pPr>
            <a:r>
              <a:rPr lang="zh-CN" altLang="en-US" dirty="0">
                <a:solidFill>
                  <a:srgbClr val="0000CC"/>
                </a:solidFill>
                <a:latin typeface="Times New Roman" panose="02020603050405020304" pitchFamily="18" charset="0"/>
                <a:ea typeface="楷体_GB2312" panose="02010609030101010101" pitchFamily="49" charset="-122"/>
              </a:rPr>
              <a:t>3. 幽门螺旋杆菌检测有利于病因诊断,血清抗壁细胞抗体、内因子抗体及维生素B12水平测定，有助于自身免疫胃炎的诊断。</a:t>
            </a:r>
            <a:endParaRPr lang="zh-CN" altLang="en-US" dirty="0">
              <a:solidFill>
                <a:srgbClr val="0000CC"/>
              </a:solidFill>
              <a:latin typeface="Times New Roman" panose="02020603050405020304" pitchFamily="18" charset="0"/>
              <a:ea typeface="楷体_GB2312" panose="02010609030101010101" pitchFamily="49"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7" name="文本框 209929"/>
          <p:cNvSpPr txBox="1"/>
          <p:nvPr/>
        </p:nvSpPr>
        <p:spPr>
          <a:xfrm>
            <a:off x="619125" y="160338"/>
            <a:ext cx="2057400" cy="519112"/>
          </a:xfrm>
          <a:prstGeom prst="rect">
            <a:avLst/>
          </a:prstGeom>
          <a:noFill/>
          <a:ln w="9525">
            <a:noFill/>
          </a:ln>
        </p:spPr>
        <p:txBody>
          <a:bodyPr>
            <a:spAutoFit/>
          </a:bodyPr>
          <a:p>
            <a:pPr algn="ctr">
              <a:spcBef>
                <a:spcPct val="50000"/>
              </a:spcBef>
            </a:pPr>
            <a:r>
              <a:rPr lang="en-US" altLang="zh-CN" sz="2400" b="1" dirty="0">
                <a:solidFill>
                  <a:schemeClr val="hlink"/>
                </a:solidFill>
                <a:latin typeface="楷体_GB2312" panose="02010609030101010101" pitchFamily="49" charset="-122"/>
                <a:ea typeface="楷体_GB2312" panose="02010609030101010101" pitchFamily="49" charset="-122"/>
              </a:rPr>
              <a:t>  </a:t>
            </a:r>
            <a:r>
              <a:rPr lang="zh-CN" altLang="en-US" sz="2800" b="1" dirty="0">
                <a:solidFill>
                  <a:srgbClr val="FF0000"/>
                </a:solidFill>
                <a:latin typeface="楷体_GB2312" panose="02010609030101010101" pitchFamily="49" charset="-122"/>
                <a:ea typeface="楷体_GB2312" panose="02010609030101010101" pitchFamily="49" charset="-122"/>
              </a:rPr>
              <a:t>治疗要点</a:t>
            </a:r>
            <a:endParaRPr lang="zh-CN" altLang="en-US" sz="2800" b="1" dirty="0">
              <a:solidFill>
                <a:srgbClr val="FF0000"/>
              </a:solidFill>
              <a:latin typeface="楷体_GB2312" panose="02010609030101010101" pitchFamily="49" charset="-122"/>
              <a:ea typeface="楷体_GB2312" panose="02010609030101010101" pitchFamily="49" charset="-122"/>
            </a:endParaRPr>
          </a:p>
        </p:txBody>
      </p:sp>
      <p:sp>
        <p:nvSpPr>
          <p:cNvPr id="21508" name="矩形 209930"/>
          <p:cNvSpPr>
            <a:spLocks noRot="1"/>
          </p:cNvSpPr>
          <p:nvPr/>
        </p:nvSpPr>
        <p:spPr>
          <a:xfrm>
            <a:off x="381000" y="1752600"/>
            <a:ext cx="10980420" cy="3886200"/>
          </a:xfrm>
          <a:prstGeom prst="rect">
            <a:avLst/>
          </a:prstGeom>
          <a:noFill/>
          <a:ln w="9525">
            <a:noFill/>
          </a:ln>
        </p:spPr>
        <p:txBody>
          <a:bodyPr/>
          <a:p>
            <a:pPr marL="342900" indent="-342900" algn="just">
              <a:spcBef>
                <a:spcPct val="20000"/>
              </a:spcBef>
              <a:buClr>
                <a:schemeClr val="hlink"/>
              </a:buClr>
              <a:buSzPct val="75000"/>
              <a:buFont typeface="Wingdings" panose="05000000000000000000" pitchFamily="2" charset="2"/>
            </a:pPr>
            <a:r>
              <a:rPr lang="zh-CN" altLang="en-US" sz="2400" b="1" u="sng" dirty="0">
                <a:solidFill>
                  <a:srgbClr val="FF0000"/>
                </a:solidFill>
                <a:latin typeface="楷体_GB2312" panose="02010609030101010101" pitchFamily="49" charset="-122"/>
                <a:ea typeface="楷体_GB2312" panose="02010609030101010101" pitchFamily="49" charset="-122"/>
              </a:rPr>
              <a:t>治疗原则</a:t>
            </a:r>
            <a:r>
              <a:rPr lang="zh-CN" altLang="en-US" sz="2400" b="1" u="sng" dirty="0">
                <a:solidFill>
                  <a:srgbClr val="0000CC"/>
                </a:solidFill>
                <a:latin typeface="楷体_GB2312" panose="02010609030101010101" pitchFamily="49" charset="-122"/>
                <a:ea typeface="楷体_GB2312" panose="02010609030101010101" pitchFamily="49" charset="-122"/>
              </a:rPr>
              <a:t>是消除病因、缓解症状、控制感染、防治癌前病变</a:t>
            </a:r>
            <a:endParaRPr lang="zh-CN" altLang="en-US" sz="2400" b="1" u="sng" dirty="0">
              <a:solidFill>
                <a:srgbClr val="0000CC"/>
              </a:solidFill>
              <a:latin typeface="楷体_GB2312" panose="02010609030101010101" pitchFamily="49" charset="-122"/>
              <a:ea typeface="楷体_GB2312" panose="02010609030101010101" pitchFamily="49" charset="-122"/>
            </a:endParaRPr>
          </a:p>
          <a:p>
            <a:pPr marL="342900" indent="-342900" algn="just">
              <a:spcBef>
                <a:spcPct val="20000"/>
              </a:spcBef>
              <a:buClr>
                <a:schemeClr val="hlink"/>
              </a:buClr>
              <a:buSzPct val="75000"/>
              <a:buFont typeface="Wingdings" panose="05000000000000000000" pitchFamily="2" charset="2"/>
              <a:buChar char="v"/>
            </a:pPr>
            <a:r>
              <a:rPr lang="zh-CN" altLang="en-US" sz="2400" b="1" dirty="0">
                <a:solidFill>
                  <a:srgbClr val="0000CC"/>
                </a:solidFill>
                <a:latin typeface="楷体_GB2312" panose="02010609030101010101" pitchFamily="49" charset="-122"/>
                <a:ea typeface="楷体_GB2312" panose="02010609030101010101" pitchFamily="49" charset="-122"/>
              </a:rPr>
              <a:t>对幽门螺杆菌感染者，治疗方案见消化性溃疡。</a:t>
            </a:r>
            <a:endParaRPr lang="zh-CN" altLang="en-US" sz="2400" b="1" dirty="0">
              <a:solidFill>
                <a:srgbClr val="0000CC"/>
              </a:solidFill>
              <a:latin typeface="楷体_GB2312" panose="02010609030101010101" pitchFamily="49" charset="-122"/>
              <a:ea typeface="楷体_GB2312" panose="02010609030101010101" pitchFamily="49" charset="-122"/>
            </a:endParaRPr>
          </a:p>
          <a:p>
            <a:pPr marL="342900" indent="-342900" algn="just">
              <a:spcBef>
                <a:spcPct val="20000"/>
              </a:spcBef>
              <a:buClr>
                <a:schemeClr val="hlink"/>
              </a:buClr>
              <a:buSzPct val="75000"/>
              <a:buFont typeface="Wingdings" panose="05000000000000000000" pitchFamily="2" charset="2"/>
              <a:buChar char="v"/>
            </a:pPr>
            <a:r>
              <a:rPr lang="zh-CN" altLang="en-US" sz="2400" b="1" dirty="0">
                <a:solidFill>
                  <a:srgbClr val="0000CC"/>
                </a:solidFill>
                <a:latin typeface="楷体_GB2312" panose="02010609030101010101" pitchFamily="49" charset="-122"/>
                <a:ea typeface="楷体_GB2312" panose="02010609030101010101" pitchFamily="49" charset="-122"/>
              </a:rPr>
              <a:t>非甾体类抗炎药引起者，停药并给予抗酸药。</a:t>
            </a:r>
            <a:endParaRPr lang="zh-CN" altLang="en-US" sz="2400" b="1" dirty="0">
              <a:solidFill>
                <a:srgbClr val="0000CC"/>
              </a:solidFill>
              <a:latin typeface="楷体_GB2312" panose="02010609030101010101" pitchFamily="49" charset="-122"/>
              <a:ea typeface="楷体_GB2312" panose="02010609030101010101" pitchFamily="49" charset="-122"/>
            </a:endParaRPr>
          </a:p>
          <a:p>
            <a:pPr marL="342900" indent="-342900" algn="just">
              <a:spcBef>
                <a:spcPct val="20000"/>
              </a:spcBef>
              <a:buClr>
                <a:schemeClr val="hlink"/>
              </a:buClr>
              <a:buSzPct val="75000"/>
              <a:buFont typeface="Wingdings" panose="05000000000000000000" pitchFamily="2" charset="2"/>
              <a:buChar char="v"/>
            </a:pPr>
            <a:r>
              <a:rPr lang="zh-CN" altLang="en-US" sz="2400" b="1" dirty="0">
                <a:solidFill>
                  <a:srgbClr val="0000CC"/>
                </a:solidFill>
                <a:latin typeface="楷体_GB2312" panose="02010609030101010101" pitchFamily="49" charset="-122"/>
                <a:ea typeface="楷体_GB2312" panose="02010609030101010101" pitchFamily="49" charset="-122"/>
              </a:rPr>
              <a:t>有胆汁返流者，可用氢氧化铝凝胶来吸附，或予以硫糖铝及胃动力药以中和胆盐，防止反流。</a:t>
            </a:r>
            <a:endParaRPr lang="zh-CN" altLang="en-US" sz="2400" b="1" dirty="0">
              <a:solidFill>
                <a:srgbClr val="0000CC"/>
              </a:solidFill>
              <a:latin typeface="楷体_GB2312" panose="02010609030101010101" pitchFamily="49" charset="-122"/>
              <a:ea typeface="楷体_GB2312" panose="02010609030101010101" pitchFamily="49" charset="-122"/>
            </a:endParaRPr>
          </a:p>
          <a:p>
            <a:pPr marL="342900" indent="-342900" algn="just">
              <a:spcBef>
                <a:spcPct val="20000"/>
              </a:spcBef>
              <a:buClr>
                <a:schemeClr val="hlink"/>
              </a:buClr>
              <a:buSzPct val="75000"/>
              <a:buFont typeface="Wingdings" panose="05000000000000000000" pitchFamily="2" charset="2"/>
              <a:buChar char="v"/>
            </a:pPr>
            <a:r>
              <a:rPr lang="zh-CN" altLang="en-US" sz="2400" b="1" dirty="0">
                <a:solidFill>
                  <a:srgbClr val="0000CC"/>
                </a:solidFill>
                <a:latin typeface="楷体_GB2312" panose="02010609030101010101" pitchFamily="49" charset="-122"/>
                <a:ea typeface="楷体_GB2312" panose="02010609030101010101" pitchFamily="49" charset="-122"/>
              </a:rPr>
              <a:t>自身免疫性胃炎伴有恶性贫血者，可注射维生素</a:t>
            </a:r>
            <a:r>
              <a:rPr lang="en-US" altLang="zh-CN" sz="2400" b="1" dirty="0">
                <a:solidFill>
                  <a:srgbClr val="0000CC"/>
                </a:solidFill>
                <a:latin typeface="楷体_GB2312" panose="02010609030101010101" pitchFamily="49" charset="-122"/>
                <a:ea typeface="楷体_GB2312" panose="02010609030101010101" pitchFamily="49" charset="-122"/>
              </a:rPr>
              <a:t>B</a:t>
            </a:r>
            <a:r>
              <a:rPr lang="en-US" altLang="zh-CN" sz="2400" b="1" baseline="-25000" dirty="0">
                <a:solidFill>
                  <a:srgbClr val="0000CC"/>
                </a:solidFill>
                <a:latin typeface="楷体_GB2312" panose="02010609030101010101" pitchFamily="49" charset="-122"/>
                <a:ea typeface="楷体_GB2312" panose="02010609030101010101" pitchFamily="49" charset="-122"/>
              </a:rPr>
              <a:t>12</a:t>
            </a:r>
            <a:r>
              <a:rPr lang="zh-CN" altLang="en-US" sz="2400" b="1" dirty="0">
                <a:solidFill>
                  <a:srgbClr val="0000CC"/>
                </a:solidFill>
                <a:latin typeface="楷体_GB2312" panose="02010609030101010101" pitchFamily="49" charset="-122"/>
                <a:ea typeface="楷体_GB2312" panose="02010609030101010101" pitchFamily="49" charset="-122"/>
              </a:rPr>
              <a:t>纠正</a:t>
            </a:r>
            <a:endParaRPr lang="zh-CN" altLang="en-US" sz="2400" b="1" dirty="0">
              <a:solidFill>
                <a:srgbClr val="0000CC"/>
              </a:solidFill>
              <a:latin typeface="楷体_GB2312" panose="02010609030101010101" pitchFamily="49" charset="-122"/>
              <a:ea typeface="楷体_GB2312" panose="02010609030101010101" pitchFamily="49" charset="-122"/>
            </a:endParaRPr>
          </a:p>
          <a:p>
            <a:pPr marL="342900" indent="-342900" algn="just">
              <a:spcBef>
                <a:spcPct val="20000"/>
              </a:spcBef>
              <a:buClr>
                <a:schemeClr val="hlink"/>
              </a:buClr>
              <a:buSzPct val="75000"/>
              <a:buFont typeface="Wingdings" panose="05000000000000000000" pitchFamily="2" charset="2"/>
              <a:buChar char="v"/>
            </a:pPr>
            <a:r>
              <a:rPr lang="zh-CN" altLang="en-US" sz="2400" b="1" dirty="0">
                <a:solidFill>
                  <a:srgbClr val="0000CC"/>
                </a:solidFill>
                <a:latin typeface="楷体_GB2312" panose="02010609030101010101" pitchFamily="49" charset="-122"/>
                <a:ea typeface="楷体_GB2312" panose="02010609030101010101" pitchFamily="49" charset="-122"/>
              </a:rPr>
              <a:t>重度异型增生者宜施行预防性手术。</a:t>
            </a:r>
            <a:endParaRPr lang="zh-CN" altLang="en-US" sz="2400" dirty="0">
              <a:latin typeface="楷体_GB2312" panose="02010609030101010101" pitchFamily="49" charset="-122"/>
              <a:ea typeface="楷体_GB2312" panose="02010609030101010101" pitchFamily="49"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1" name="文本框 209929"/>
          <p:cNvSpPr txBox="1"/>
          <p:nvPr/>
        </p:nvSpPr>
        <p:spPr>
          <a:xfrm>
            <a:off x="316865" y="141923"/>
            <a:ext cx="2057400" cy="522287"/>
          </a:xfrm>
          <a:prstGeom prst="rect">
            <a:avLst/>
          </a:prstGeom>
          <a:noFill/>
          <a:ln w="9525">
            <a:noFill/>
          </a:ln>
        </p:spPr>
        <p:txBody>
          <a:bodyPr>
            <a:spAutoFit/>
          </a:bodyPr>
          <a:p>
            <a:pPr algn="ctr">
              <a:spcBef>
                <a:spcPct val="50000"/>
              </a:spcBef>
            </a:pPr>
            <a:r>
              <a:rPr lang="en-US" altLang="zh-CN" sz="2400" b="1" dirty="0">
                <a:solidFill>
                  <a:schemeClr val="hlink"/>
                </a:solidFill>
                <a:latin typeface="楷体_GB2312" panose="02010609030101010101" pitchFamily="49" charset="-122"/>
                <a:ea typeface="楷体_GB2312" panose="02010609030101010101" pitchFamily="49" charset="-122"/>
              </a:rPr>
              <a:t>  </a:t>
            </a:r>
            <a:r>
              <a:rPr lang="zh-CN" altLang="en-US" sz="2400" b="1" dirty="0">
                <a:solidFill>
                  <a:srgbClr val="FF0000"/>
                </a:solidFill>
                <a:latin typeface="楷体_GB2312" panose="02010609030101010101" pitchFamily="49" charset="-122"/>
                <a:ea typeface="楷体_GB2312" panose="02010609030101010101" pitchFamily="49" charset="-122"/>
              </a:rPr>
              <a:t>一般</a:t>
            </a:r>
            <a:r>
              <a:rPr lang="zh-CN" altLang="en-US" sz="2800" b="1" dirty="0">
                <a:solidFill>
                  <a:srgbClr val="FF0000"/>
                </a:solidFill>
                <a:latin typeface="楷体_GB2312" panose="02010609030101010101" pitchFamily="49" charset="-122"/>
                <a:ea typeface="楷体_GB2312" panose="02010609030101010101" pitchFamily="49" charset="-122"/>
              </a:rPr>
              <a:t>治疗</a:t>
            </a:r>
            <a:endParaRPr lang="zh-CN" altLang="en-US" sz="2800" b="1" dirty="0">
              <a:solidFill>
                <a:srgbClr val="FF0000"/>
              </a:solidFill>
              <a:latin typeface="楷体_GB2312" panose="02010609030101010101" pitchFamily="49" charset="-122"/>
              <a:ea typeface="楷体_GB2312" panose="02010609030101010101" pitchFamily="49" charset="-122"/>
            </a:endParaRPr>
          </a:p>
        </p:txBody>
      </p:sp>
      <p:sp>
        <p:nvSpPr>
          <p:cNvPr id="22532" name="矩形 209930"/>
          <p:cNvSpPr>
            <a:spLocks noRot="1"/>
          </p:cNvSpPr>
          <p:nvPr/>
        </p:nvSpPr>
        <p:spPr>
          <a:xfrm>
            <a:off x="381000" y="1752600"/>
            <a:ext cx="10574655" cy="3886200"/>
          </a:xfrm>
          <a:prstGeom prst="rect">
            <a:avLst/>
          </a:prstGeom>
          <a:noFill/>
          <a:ln w="9525">
            <a:noFill/>
          </a:ln>
        </p:spPr>
        <p:txBody>
          <a:bodyPr/>
          <a:p>
            <a:pPr marL="342900" indent="-342900" algn="just">
              <a:spcBef>
                <a:spcPct val="20000"/>
              </a:spcBef>
              <a:buClr>
                <a:schemeClr val="hlink"/>
              </a:buClr>
              <a:buSzPct val="75000"/>
              <a:buFont typeface="Wingdings" panose="05000000000000000000" pitchFamily="2" charset="2"/>
            </a:pPr>
            <a:r>
              <a:rPr lang="en-US" altLang="zh-CN" sz="2800" b="1" dirty="0">
                <a:latin typeface="楷体_GB2312" panose="02010609030101010101" pitchFamily="49" charset="-122"/>
                <a:ea typeface="楷体_GB2312" panose="02010609030101010101" pitchFamily="49" charset="-122"/>
              </a:rPr>
              <a:t>  </a:t>
            </a:r>
            <a:r>
              <a:rPr lang="zh-CN" altLang="en-US" sz="2800" b="1" dirty="0">
                <a:latin typeface="楷体_GB2312" panose="02010609030101010101" pitchFamily="49" charset="-122"/>
                <a:ea typeface="楷体_GB2312" panose="02010609030101010101" pitchFamily="49" charset="-122"/>
              </a:rPr>
              <a:t>注意饮食卫生，纠正不良饮食习惯，宜少食多餐，定时进食且细嚼慢咽。避免进食粗糙、辛辣、过冷、过热食物。餐后切勿重体力活动，多食鲜菜、水果，少食或不食腌制、熏烤食物。  </a:t>
            </a:r>
            <a:endParaRPr lang="zh-CN" altLang="en-US" sz="2800" b="1" dirty="0">
              <a:latin typeface="楷体_GB2312" panose="02010609030101010101" pitchFamily="49" charset="-122"/>
              <a:ea typeface="楷体_GB2312" panose="02010609030101010101" pitchFamily="49"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5" name="文本框 209929"/>
          <p:cNvSpPr txBox="1"/>
          <p:nvPr/>
        </p:nvSpPr>
        <p:spPr>
          <a:xfrm>
            <a:off x="373380" y="122873"/>
            <a:ext cx="2057400" cy="522287"/>
          </a:xfrm>
          <a:prstGeom prst="rect">
            <a:avLst/>
          </a:prstGeom>
          <a:noFill/>
          <a:ln w="9525">
            <a:noFill/>
          </a:ln>
        </p:spPr>
        <p:txBody>
          <a:bodyPr>
            <a:spAutoFit/>
          </a:bodyPr>
          <a:p>
            <a:pPr algn="ctr">
              <a:spcBef>
                <a:spcPct val="50000"/>
              </a:spcBef>
            </a:pPr>
            <a:r>
              <a:rPr lang="en-US" altLang="zh-CN" sz="2400" b="1" dirty="0">
                <a:solidFill>
                  <a:schemeClr val="hlink"/>
                </a:solidFill>
                <a:latin typeface="楷体_GB2312" panose="02010609030101010101" pitchFamily="49" charset="-122"/>
                <a:ea typeface="楷体_GB2312" panose="02010609030101010101" pitchFamily="49" charset="-122"/>
              </a:rPr>
              <a:t>  </a:t>
            </a:r>
            <a:r>
              <a:rPr lang="zh-CN" altLang="en-US" sz="2400" b="1" dirty="0">
                <a:solidFill>
                  <a:srgbClr val="FF0000"/>
                </a:solidFill>
                <a:latin typeface="楷体_GB2312" panose="02010609030101010101" pitchFamily="49" charset="-122"/>
                <a:ea typeface="楷体_GB2312" panose="02010609030101010101" pitchFamily="49" charset="-122"/>
              </a:rPr>
              <a:t>用药</a:t>
            </a:r>
            <a:r>
              <a:rPr lang="zh-CN" altLang="en-US" sz="2800" b="1" dirty="0">
                <a:solidFill>
                  <a:srgbClr val="FF0000"/>
                </a:solidFill>
                <a:latin typeface="楷体_GB2312" panose="02010609030101010101" pitchFamily="49" charset="-122"/>
                <a:ea typeface="楷体_GB2312" panose="02010609030101010101" pitchFamily="49" charset="-122"/>
              </a:rPr>
              <a:t>治疗</a:t>
            </a:r>
            <a:endParaRPr lang="zh-CN" altLang="en-US" sz="2800" b="1" dirty="0">
              <a:solidFill>
                <a:srgbClr val="FF0000"/>
              </a:solidFill>
              <a:latin typeface="楷体_GB2312" panose="02010609030101010101" pitchFamily="49" charset="-122"/>
              <a:ea typeface="楷体_GB2312" panose="02010609030101010101" pitchFamily="49" charset="-122"/>
            </a:endParaRPr>
          </a:p>
        </p:txBody>
      </p:sp>
      <p:sp>
        <p:nvSpPr>
          <p:cNvPr id="23556" name="矩形 209930"/>
          <p:cNvSpPr>
            <a:spLocks noRot="1"/>
          </p:cNvSpPr>
          <p:nvPr/>
        </p:nvSpPr>
        <p:spPr>
          <a:xfrm>
            <a:off x="381000" y="1752600"/>
            <a:ext cx="11198225" cy="4451350"/>
          </a:xfrm>
          <a:prstGeom prst="rect">
            <a:avLst/>
          </a:prstGeom>
          <a:noFill/>
          <a:ln w="9525">
            <a:noFill/>
          </a:ln>
        </p:spPr>
        <p:txBody>
          <a:bodyPr/>
          <a:p>
            <a:pPr marL="342900" indent="-342900" algn="just">
              <a:spcBef>
                <a:spcPct val="20000"/>
              </a:spcBef>
              <a:buClr>
                <a:schemeClr val="hlink"/>
              </a:buClr>
              <a:buSzPct val="75000"/>
              <a:buFont typeface="Wingdings" panose="05000000000000000000" pitchFamily="2" charset="2"/>
            </a:pPr>
            <a:r>
              <a:rPr lang="en-US" altLang="zh-CN" sz="2800" b="1" dirty="0">
                <a:latin typeface="楷体_GB2312" panose="02010609030101010101" pitchFamily="49" charset="-122"/>
                <a:ea typeface="楷体_GB2312" panose="02010609030101010101" pitchFamily="49" charset="-122"/>
              </a:rPr>
              <a:t>1.</a:t>
            </a:r>
            <a:r>
              <a:rPr lang="zh-CN" altLang="en-US" sz="2800" b="1" dirty="0">
                <a:latin typeface="楷体_GB2312" panose="02010609030101010101" pitchFamily="49" charset="-122"/>
                <a:ea typeface="楷体_GB2312" panose="02010609030101010101" pitchFamily="49" charset="-122"/>
              </a:rPr>
              <a:t>根除幽门螺旋杆菌的治疗方案  常用的联合方案有：1种质子泵抑制剂 (PPI)+2种抗生素或1种铋剂+2种抗生素，疗程7-14天。</a:t>
            </a:r>
            <a:endParaRPr lang="zh-CN" altLang="en-US" sz="2800" b="1" dirty="0">
              <a:latin typeface="楷体_GB2312" panose="02010609030101010101" pitchFamily="49" charset="-122"/>
              <a:ea typeface="楷体_GB2312" panose="02010609030101010101" pitchFamily="49" charset="-122"/>
            </a:endParaRPr>
          </a:p>
          <a:p>
            <a:pPr marL="342900" indent="-342900" algn="just">
              <a:spcBef>
                <a:spcPct val="20000"/>
              </a:spcBef>
              <a:buClr>
                <a:schemeClr val="hlink"/>
              </a:buClr>
              <a:buSzPct val="75000"/>
              <a:buFont typeface="Wingdings" panose="05000000000000000000" pitchFamily="2" charset="2"/>
            </a:pPr>
            <a:r>
              <a:rPr lang="en-US" altLang="zh-CN" sz="2800" b="1" dirty="0">
                <a:latin typeface="楷体_GB2312" panose="02010609030101010101" pitchFamily="49" charset="-122"/>
                <a:ea typeface="楷体_GB2312" panose="02010609030101010101" pitchFamily="49" charset="-122"/>
              </a:rPr>
              <a:t>2.增强胃粘膜防御能力  适用于粘膜糜烂、出血或症状明显者。药物：胶体铋、铝碳酸制剂、硫糖铝等</a:t>
            </a:r>
            <a:endParaRPr lang="en-US" altLang="zh-CN" sz="2800" b="1" dirty="0">
              <a:latin typeface="楷体_GB2312" panose="02010609030101010101" pitchFamily="49" charset="-122"/>
              <a:ea typeface="楷体_GB2312" panose="02010609030101010101" pitchFamily="49" charset="-122"/>
            </a:endParaRPr>
          </a:p>
          <a:p>
            <a:pPr marL="342900" indent="-342900" algn="just">
              <a:spcBef>
                <a:spcPct val="20000"/>
              </a:spcBef>
              <a:buClr>
                <a:schemeClr val="hlink"/>
              </a:buClr>
              <a:buSzPct val="75000"/>
              <a:buFont typeface="Wingdings" panose="05000000000000000000" pitchFamily="2" charset="2"/>
            </a:pPr>
            <a:r>
              <a:rPr lang="en-US" altLang="zh-CN" sz="2800" b="1" dirty="0">
                <a:latin typeface="楷体_GB2312" panose="02010609030101010101" pitchFamily="49" charset="-122"/>
                <a:ea typeface="楷体_GB2312" panose="02010609030101010101" pitchFamily="49" charset="-122"/>
              </a:rPr>
              <a:t>3.胃动力促进剂  上腹饱胀、早饱等症状为主者，可用促进胃平滑肌蠕动药如多潘立酮(吗丁啉)</a:t>
            </a:r>
            <a:endParaRPr lang="en-US" altLang="zh-CN" sz="2800" b="1" dirty="0">
              <a:latin typeface="楷体_GB2312" panose="02010609030101010101" pitchFamily="49" charset="-122"/>
              <a:ea typeface="楷体_GB2312" panose="02010609030101010101" pitchFamily="49" charset="-122"/>
            </a:endParaRPr>
          </a:p>
          <a:p>
            <a:pPr marL="342900" indent="-342900" algn="just">
              <a:spcBef>
                <a:spcPct val="20000"/>
              </a:spcBef>
              <a:buClr>
                <a:schemeClr val="hlink"/>
              </a:buClr>
              <a:buSzPct val="75000"/>
              <a:buFont typeface="Wingdings" panose="05000000000000000000" pitchFamily="2" charset="2"/>
            </a:pPr>
            <a:r>
              <a:rPr lang="en-US" altLang="zh-CN" sz="2800" b="1" dirty="0">
                <a:latin typeface="楷体_GB2312" panose="02010609030101010101" pitchFamily="49" charset="-122"/>
                <a:ea typeface="楷体_GB2312" panose="02010609030101010101" pitchFamily="49" charset="-122"/>
              </a:rPr>
              <a:t>4.其他治疗  解除痉挛，缓解疼痛，禁烟限酒，纠正不良饮食习惯</a:t>
            </a:r>
            <a:endParaRPr lang="en-US" altLang="zh-CN" sz="2800" b="1" dirty="0">
              <a:latin typeface="楷体_GB2312" panose="02010609030101010101" pitchFamily="49" charset="-122"/>
              <a:ea typeface="楷体_GB2312" panose="02010609030101010101"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544195" y="0"/>
            <a:ext cx="10327005" cy="4984750"/>
          </a:xfrm>
          <a:prstGeom prst="rect">
            <a:avLst/>
          </a:prstGeom>
          <a:noFill/>
        </p:spPr>
        <p:txBody>
          <a:bodyPr wrap="square">
            <a:spAutoFit/>
          </a:bodyPr>
          <a:lstStyle/>
          <a:p>
            <a:pPr algn="ctr" eaLnBrk="1" hangingPunct="1">
              <a:buClrTx/>
              <a:buSzTx/>
              <a:buFontTx/>
            </a:pPr>
            <a:endParaRPr lang="zh-CN" altLang="en-US" sz="5400" b="1" dirty="0">
              <a:solidFill>
                <a:schemeClr val="accent5">
                  <a:lumMod val="75000"/>
                </a:schemeClr>
              </a:solidFill>
              <a:latin typeface="+mj-lt"/>
              <a:ea typeface="宋体" panose="02010600030101010101" pitchFamily="2" charset="-122"/>
              <a:cs typeface="+mj-cs"/>
              <a:sym typeface="+mn-ea"/>
            </a:endParaRPr>
          </a:p>
          <a:p>
            <a:pPr indent="0" algn="ctr" fontAlgn="auto">
              <a:lnSpc>
                <a:spcPct val="200000"/>
              </a:lnSpc>
              <a:buClrTx/>
              <a:buSzTx/>
              <a:buFontTx/>
            </a:pPr>
            <a:r>
              <a:rPr lang="zh-CN" altLang="en-US" sz="6600" b="1" dirty="0">
                <a:solidFill>
                  <a:schemeClr val="accent5">
                    <a:lumMod val="75000"/>
                  </a:schemeClr>
                </a:solidFill>
                <a:latin typeface="黑体" panose="02010609060101010101" charset="-122"/>
                <a:ea typeface="黑体" panose="02010609060101010101" charset="-122"/>
                <a:cs typeface="黑体" panose="02010609060101010101" charset="-122"/>
                <a:sym typeface="+mn-ea"/>
              </a:rPr>
              <a:t>任务二  </a:t>
            </a:r>
            <a:endParaRPr lang="zh-CN" altLang="en-US" sz="6600" b="1" dirty="0">
              <a:solidFill>
                <a:schemeClr val="accent5">
                  <a:lumMod val="75000"/>
                </a:schemeClr>
              </a:solidFill>
              <a:latin typeface="黑体" panose="02010609060101010101" charset="-122"/>
              <a:ea typeface="黑体" panose="02010609060101010101" charset="-122"/>
              <a:cs typeface="黑体" panose="02010609060101010101" charset="-122"/>
              <a:sym typeface="+mn-ea"/>
            </a:endParaRPr>
          </a:p>
          <a:p>
            <a:pPr indent="0" algn="ctr" fontAlgn="auto">
              <a:lnSpc>
                <a:spcPct val="200000"/>
              </a:lnSpc>
              <a:buClrTx/>
              <a:buSzTx/>
              <a:buFontTx/>
            </a:pPr>
            <a:r>
              <a:rPr lang="zh-CN" altLang="en-US" sz="6600" b="1" dirty="0">
                <a:solidFill>
                  <a:schemeClr val="accent5">
                    <a:lumMod val="75000"/>
                  </a:schemeClr>
                </a:solidFill>
                <a:latin typeface="黑体" panose="02010609060101010101" charset="-122"/>
                <a:ea typeface="黑体" panose="02010609060101010101" charset="-122"/>
                <a:cs typeface="黑体" panose="02010609060101010101" charset="-122"/>
                <a:sym typeface="+mn-ea"/>
              </a:rPr>
              <a:t>消化性溃疡</a:t>
            </a:r>
            <a:endParaRPr lang="zh-CN" altLang="en-US" sz="6600" b="1" dirty="0">
              <a:solidFill>
                <a:schemeClr val="accent5">
                  <a:lumMod val="75000"/>
                </a:schemeClr>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5603" name="组合 61475"/>
          <p:cNvGrpSpPr/>
          <p:nvPr/>
        </p:nvGrpSpPr>
        <p:grpSpPr>
          <a:xfrm>
            <a:off x="1981200" y="2176463"/>
            <a:ext cx="5410200" cy="665162"/>
            <a:chOff x="1248" y="1371"/>
            <a:chExt cx="3408" cy="419"/>
          </a:xfrm>
        </p:grpSpPr>
        <p:grpSp>
          <p:nvGrpSpPr>
            <p:cNvPr id="25629" name="组合 61447"/>
            <p:cNvGrpSpPr/>
            <p:nvPr/>
          </p:nvGrpSpPr>
          <p:grpSpPr>
            <a:xfrm>
              <a:off x="1248" y="1371"/>
              <a:ext cx="480" cy="419"/>
              <a:chOff x="1110" y="2656"/>
              <a:chExt cx="1549" cy="1351"/>
            </a:xfrm>
          </p:grpSpPr>
          <p:sp>
            <p:nvSpPr>
              <p:cNvPr id="25633" name="六边形 61448"/>
              <p:cNvSpPr/>
              <p:nvPr/>
            </p:nvSpPr>
            <p:spPr>
              <a:xfrm>
                <a:off x="1123" y="2679"/>
                <a:ext cx="1536" cy="1328"/>
              </a:xfrm>
              <a:prstGeom prst="hexagon">
                <a:avLst>
                  <a:gd name="adj" fmla="val 28915"/>
                  <a:gd name="vf" fmla="val 115470"/>
                </a:avLst>
              </a:prstGeom>
              <a:solidFill>
                <a:srgbClr val="808080"/>
              </a:solidFill>
              <a:ln w="9525">
                <a:noFill/>
              </a:ln>
            </p:spPr>
            <p:txBody>
              <a:bodyPr/>
              <a:p>
                <a:endParaRPr lang="zh-CN" altLang="en-US" dirty="0">
                  <a:latin typeface="Arial" panose="020B0604020202020204" pitchFamily="34" charset="0"/>
                  <a:ea typeface="宋体" panose="02010600030101010101" pitchFamily="2" charset="-122"/>
                </a:endParaRPr>
              </a:p>
            </p:txBody>
          </p:sp>
          <p:sp>
            <p:nvSpPr>
              <p:cNvPr id="25634" name="六边形 61449"/>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sp>
            <p:nvSpPr>
              <p:cNvPr id="25635" name="六边形 61450"/>
              <p:cNvSpPr/>
              <p:nvPr/>
            </p:nvSpPr>
            <p:spPr>
              <a:xfrm>
                <a:off x="1200" y="2736"/>
                <a:ext cx="1350" cy="1168"/>
              </a:xfrm>
              <a:prstGeom prst="hexagon">
                <a:avLst>
                  <a:gd name="adj" fmla="val 28895"/>
                  <a:gd name="vf" fmla="val 115470"/>
                </a:avLst>
              </a:prstGeom>
              <a:gradFill rotWithShape="1">
                <a:gsLst>
                  <a:gs pos="0">
                    <a:srgbClr val="1B2A52"/>
                  </a:gs>
                  <a:gs pos="100000">
                    <a:schemeClr val="hlink"/>
                  </a:gs>
                </a:gsLst>
                <a:lin ang="2700000" scaled="1"/>
                <a:tileRect/>
              </a:gradFill>
              <a:ln w="9525" cap="flat" cmpd="sng">
                <a:solidFill>
                  <a:schemeClr val="bg1"/>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grpSp>
        <p:sp>
          <p:nvSpPr>
            <p:cNvPr id="25630" name="直接连接符 61455"/>
            <p:cNvSpPr/>
            <p:nvPr/>
          </p:nvSpPr>
          <p:spPr>
            <a:xfrm>
              <a:off x="1632" y="1755"/>
              <a:ext cx="3024" cy="0"/>
            </a:xfrm>
            <a:prstGeom prst="line">
              <a:avLst/>
            </a:prstGeom>
            <a:ln w="25400" cap="flat" cmpd="sng">
              <a:solidFill>
                <a:schemeClr val="folHlink"/>
              </a:solidFill>
              <a:prstDash val="sysDot"/>
              <a:headEnd type="none" w="med" len="med"/>
              <a:tailEnd type="oval" w="med" len="med"/>
            </a:ln>
          </p:spPr>
        </p:sp>
        <p:sp>
          <p:nvSpPr>
            <p:cNvPr id="25631" name="文本框 61456"/>
            <p:cNvSpPr txBox="1"/>
            <p:nvPr/>
          </p:nvSpPr>
          <p:spPr>
            <a:xfrm>
              <a:off x="2256" y="1433"/>
              <a:ext cx="1459" cy="290"/>
            </a:xfrm>
            <a:prstGeom prst="rect">
              <a:avLst/>
            </a:prstGeom>
            <a:noFill/>
            <a:ln w="9525">
              <a:noFill/>
            </a:ln>
          </p:spPr>
          <p:txBody>
            <a:bodyPr wrap="none">
              <a:spAutoFit/>
            </a:bodyPr>
            <a:p>
              <a:pPr eaLnBrk="0" hangingPunct="0"/>
              <a:r>
                <a:rPr lang="zh-CN" altLang="en-US" sz="2400" dirty="0">
                  <a:latin typeface="Arial" panose="020B0604020202020204" pitchFamily="34" charset="0"/>
                  <a:ea typeface="宋体" panose="02010600030101010101" pitchFamily="2" charset="-122"/>
                </a:rPr>
                <a:t>病因及发病机制</a:t>
              </a:r>
              <a:endParaRPr lang="zh-CN" altLang="en-US" sz="2400" dirty="0">
                <a:latin typeface="Arial" panose="020B0604020202020204" pitchFamily="34" charset="0"/>
                <a:ea typeface="宋体" panose="02010600030101010101" pitchFamily="2" charset="-122"/>
              </a:endParaRPr>
            </a:p>
          </p:txBody>
        </p:sp>
        <p:sp>
          <p:nvSpPr>
            <p:cNvPr id="25632" name="文本框 61457"/>
            <p:cNvSpPr txBox="1"/>
            <p:nvPr/>
          </p:nvSpPr>
          <p:spPr>
            <a:xfrm>
              <a:off x="1372" y="1433"/>
              <a:ext cx="223" cy="288"/>
            </a:xfrm>
            <a:prstGeom prst="rect">
              <a:avLst/>
            </a:prstGeom>
            <a:noFill/>
            <a:ln w="9525">
              <a:noFill/>
            </a:ln>
          </p:spPr>
          <p:txBody>
            <a:bodyPr wrap="none">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1</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25604" name="组合 61476"/>
          <p:cNvGrpSpPr/>
          <p:nvPr/>
        </p:nvGrpSpPr>
        <p:grpSpPr>
          <a:xfrm>
            <a:off x="1981200" y="3090863"/>
            <a:ext cx="5410200" cy="665162"/>
            <a:chOff x="1248" y="1947"/>
            <a:chExt cx="3408" cy="419"/>
          </a:xfrm>
        </p:grpSpPr>
        <p:grpSp>
          <p:nvGrpSpPr>
            <p:cNvPr id="25622" name="组合 61451"/>
            <p:cNvGrpSpPr/>
            <p:nvPr/>
          </p:nvGrpSpPr>
          <p:grpSpPr>
            <a:xfrm>
              <a:off x="1248" y="1947"/>
              <a:ext cx="480" cy="419"/>
              <a:chOff x="3174" y="2656"/>
              <a:chExt cx="1549" cy="1351"/>
            </a:xfrm>
          </p:grpSpPr>
          <p:sp>
            <p:nvSpPr>
              <p:cNvPr id="25626" name="六边形 61452"/>
              <p:cNvSpPr/>
              <p:nvPr/>
            </p:nvSpPr>
            <p:spPr>
              <a:xfrm>
                <a:off x="3187" y="2679"/>
                <a:ext cx="1536" cy="1328"/>
              </a:xfrm>
              <a:prstGeom prst="hexagon">
                <a:avLst>
                  <a:gd name="adj" fmla="val 28915"/>
                  <a:gd name="vf" fmla="val 115470"/>
                </a:avLst>
              </a:prstGeom>
              <a:solidFill>
                <a:srgbClr val="808080"/>
              </a:solidFill>
              <a:ln w="9525">
                <a:noFill/>
              </a:ln>
            </p:spPr>
            <p:txBody>
              <a:bodyPr/>
              <a:p>
                <a:endParaRPr lang="zh-CN" altLang="en-US" dirty="0">
                  <a:latin typeface="Arial" panose="020B0604020202020204" pitchFamily="34" charset="0"/>
                  <a:ea typeface="宋体" panose="02010600030101010101" pitchFamily="2" charset="-122"/>
                </a:endParaRPr>
              </a:p>
            </p:txBody>
          </p:sp>
          <p:sp>
            <p:nvSpPr>
              <p:cNvPr id="25627" name="六边形 61453"/>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sp>
            <p:nvSpPr>
              <p:cNvPr id="25628" name="六边形 61454"/>
              <p:cNvSpPr/>
              <p:nvPr/>
            </p:nvSpPr>
            <p:spPr>
              <a:xfrm>
                <a:off x="3264" y="2736"/>
                <a:ext cx="1350" cy="1168"/>
              </a:xfrm>
              <a:prstGeom prst="hexagon">
                <a:avLst>
                  <a:gd name="adj" fmla="val 28895"/>
                  <a:gd name="vf" fmla="val 115470"/>
                </a:avLst>
              </a:prstGeom>
              <a:gradFill rotWithShape="1">
                <a:gsLst>
                  <a:gs pos="0">
                    <a:srgbClr val="194C60"/>
                  </a:gs>
                  <a:gs pos="100000">
                    <a:schemeClr val="accent1"/>
                  </a:gs>
                </a:gsLst>
                <a:lin ang="2700000" scaled="1"/>
                <a:tileRect/>
              </a:gradFill>
              <a:ln w="9525" cap="flat" cmpd="sng">
                <a:solidFill>
                  <a:schemeClr val="bg1"/>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grpSp>
        <p:sp>
          <p:nvSpPr>
            <p:cNvPr id="25623" name="直接连接符 61458"/>
            <p:cNvSpPr/>
            <p:nvPr/>
          </p:nvSpPr>
          <p:spPr>
            <a:xfrm>
              <a:off x="1632" y="2331"/>
              <a:ext cx="3024" cy="0"/>
            </a:xfrm>
            <a:prstGeom prst="line">
              <a:avLst/>
            </a:prstGeom>
            <a:ln w="25400" cap="flat" cmpd="sng">
              <a:solidFill>
                <a:schemeClr val="folHlink"/>
              </a:solidFill>
              <a:prstDash val="sysDot"/>
              <a:headEnd type="none" w="med" len="med"/>
              <a:tailEnd type="oval" w="med" len="med"/>
            </a:ln>
          </p:spPr>
        </p:sp>
        <p:sp>
          <p:nvSpPr>
            <p:cNvPr id="25624" name="文本框 61459"/>
            <p:cNvSpPr txBox="1"/>
            <p:nvPr/>
          </p:nvSpPr>
          <p:spPr>
            <a:xfrm>
              <a:off x="2256" y="1995"/>
              <a:ext cx="883" cy="290"/>
            </a:xfrm>
            <a:prstGeom prst="rect">
              <a:avLst/>
            </a:prstGeom>
            <a:noFill/>
            <a:ln w="9525">
              <a:noFill/>
            </a:ln>
          </p:spPr>
          <p:txBody>
            <a:bodyPr wrap="none">
              <a:spAutoFit/>
            </a:bodyPr>
            <a:p>
              <a:pPr eaLnBrk="0" hangingPunct="0"/>
              <a:r>
                <a:rPr lang="zh-CN" altLang="en-US" sz="2400" dirty="0">
                  <a:latin typeface="Arial" panose="020B0604020202020204" pitchFamily="34" charset="0"/>
                  <a:ea typeface="宋体" panose="02010600030101010101" pitchFamily="2" charset="-122"/>
                </a:rPr>
                <a:t>临床表现</a:t>
              </a:r>
              <a:endParaRPr lang="zh-CN" altLang="en-US" sz="2400" dirty="0">
                <a:latin typeface="Arial" panose="020B0604020202020204" pitchFamily="34" charset="0"/>
                <a:ea typeface="宋体" panose="02010600030101010101" pitchFamily="2" charset="-122"/>
              </a:endParaRPr>
            </a:p>
          </p:txBody>
        </p:sp>
        <p:sp>
          <p:nvSpPr>
            <p:cNvPr id="25625" name="文本框 61460"/>
            <p:cNvSpPr txBox="1"/>
            <p:nvPr/>
          </p:nvSpPr>
          <p:spPr>
            <a:xfrm>
              <a:off x="1372" y="2009"/>
              <a:ext cx="223" cy="288"/>
            </a:xfrm>
            <a:prstGeom prst="rect">
              <a:avLst/>
            </a:prstGeom>
            <a:noFill/>
            <a:ln w="9525">
              <a:noFill/>
            </a:ln>
          </p:spPr>
          <p:txBody>
            <a:bodyPr wrap="none">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2</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25605" name="组合 61477"/>
          <p:cNvGrpSpPr/>
          <p:nvPr/>
        </p:nvGrpSpPr>
        <p:grpSpPr>
          <a:xfrm>
            <a:off x="1981200" y="3983038"/>
            <a:ext cx="5410200" cy="665162"/>
            <a:chOff x="1248" y="2509"/>
            <a:chExt cx="3408" cy="419"/>
          </a:xfrm>
        </p:grpSpPr>
        <p:grpSp>
          <p:nvGrpSpPr>
            <p:cNvPr id="25615" name="组合 61461"/>
            <p:cNvGrpSpPr/>
            <p:nvPr/>
          </p:nvGrpSpPr>
          <p:grpSpPr>
            <a:xfrm>
              <a:off x="1248" y="2509"/>
              <a:ext cx="480" cy="419"/>
              <a:chOff x="1110" y="2656"/>
              <a:chExt cx="1549" cy="1351"/>
            </a:xfrm>
          </p:grpSpPr>
          <p:sp>
            <p:nvSpPr>
              <p:cNvPr id="25619" name="六边形 61462"/>
              <p:cNvSpPr/>
              <p:nvPr/>
            </p:nvSpPr>
            <p:spPr>
              <a:xfrm>
                <a:off x="1123" y="2679"/>
                <a:ext cx="1536" cy="1328"/>
              </a:xfrm>
              <a:prstGeom prst="hexagon">
                <a:avLst>
                  <a:gd name="adj" fmla="val 28915"/>
                  <a:gd name="vf" fmla="val 115470"/>
                </a:avLst>
              </a:prstGeom>
              <a:solidFill>
                <a:srgbClr val="808080"/>
              </a:solidFill>
              <a:ln w="9525">
                <a:noFill/>
              </a:ln>
            </p:spPr>
            <p:txBody>
              <a:bodyPr/>
              <a:p>
                <a:endParaRPr lang="zh-CN" altLang="en-US" dirty="0">
                  <a:latin typeface="Arial" panose="020B0604020202020204" pitchFamily="34" charset="0"/>
                  <a:ea typeface="宋体" panose="02010600030101010101" pitchFamily="2" charset="-122"/>
                </a:endParaRPr>
              </a:p>
            </p:txBody>
          </p:sp>
          <p:sp>
            <p:nvSpPr>
              <p:cNvPr id="25620" name="六边形 61463"/>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sp>
            <p:nvSpPr>
              <p:cNvPr id="25621" name="六边形 61464"/>
              <p:cNvSpPr/>
              <p:nvPr/>
            </p:nvSpPr>
            <p:spPr>
              <a:xfrm>
                <a:off x="1200" y="2736"/>
                <a:ext cx="1350" cy="1168"/>
              </a:xfrm>
              <a:prstGeom prst="hexagon">
                <a:avLst>
                  <a:gd name="adj" fmla="val 28895"/>
                  <a:gd name="vf" fmla="val 115470"/>
                </a:avLst>
              </a:prstGeom>
              <a:gradFill rotWithShape="1">
                <a:gsLst>
                  <a:gs pos="0">
                    <a:srgbClr val="1B2A52"/>
                  </a:gs>
                  <a:gs pos="100000">
                    <a:schemeClr val="hlink"/>
                  </a:gs>
                </a:gsLst>
                <a:lin ang="2700000" scaled="1"/>
                <a:tileRect/>
              </a:gradFill>
              <a:ln w="9525" cap="flat" cmpd="sng">
                <a:solidFill>
                  <a:schemeClr val="bg1"/>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grpSp>
        <p:sp>
          <p:nvSpPr>
            <p:cNvPr id="25616" name="直接连接符 61469"/>
            <p:cNvSpPr/>
            <p:nvPr/>
          </p:nvSpPr>
          <p:spPr>
            <a:xfrm>
              <a:off x="1632" y="2893"/>
              <a:ext cx="3024" cy="0"/>
            </a:xfrm>
            <a:prstGeom prst="line">
              <a:avLst/>
            </a:prstGeom>
            <a:ln w="25400" cap="flat" cmpd="sng">
              <a:solidFill>
                <a:schemeClr val="folHlink"/>
              </a:solidFill>
              <a:prstDash val="sysDot"/>
              <a:headEnd type="none" w="med" len="med"/>
              <a:tailEnd type="oval" w="med" len="med"/>
            </a:ln>
          </p:spPr>
        </p:sp>
        <p:sp>
          <p:nvSpPr>
            <p:cNvPr id="25617" name="文本框 61470"/>
            <p:cNvSpPr txBox="1"/>
            <p:nvPr/>
          </p:nvSpPr>
          <p:spPr>
            <a:xfrm>
              <a:off x="2256" y="2557"/>
              <a:ext cx="883" cy="290"/>
            </a:xfrm>
            <a:prstGeom prst="rect">
              <a:avLst/>
            </a:prstGeom>
            <a:noFill/>
            <a:ln w="9525">
              <a:noFill/>
            </a:ln>
          </p:spPr>
          <p:txBody>
            <a:bodyPr wrap="none">
              <a:spAutoFit/>
            </a:bodyPr>
            <a:p>
              <a:pPr eaLnBrk="0" hangingPunct="0"/>
              <a:r>
                <a:rPr lang="zh-CN" altLang="en-US" sz="2400" dirty="0">
                  <a:latin typeface="Arial" panose="020B0604020202020204" pitchFamily="34" charset="0"/>
                  <a:ea typeface="宋体" panose="02010600030101010101" pitchFamily="2" charset="-122"/>
                </a:rPr>
                <a:t>辅助检查</a:t>
              </a:r>
              <a:endParaRPr lang="zh-CN" altLang="en-US" sz="2400" dirty="0">
                <a:latin typeface="Arial" panose="020B0604020202020204" pitchFamily="34" charset="0"/>
                <a:ea typeface="宋体" panose="02010600030101010101" pitchFamily="2" charset="-122"/>
              </a:endParaRPr>
            </a:p>
          </p:txBody>
        </p:sp>
        <p:sp>
          <p:nvSpPr>
            <p:cNvPr id="25618" name="文本框 61471"/>
            <p:cNvSpPr txBox="1"/>
            <p:nvPr/>
          </p:nvSpPr>
          <p:spPr>
            <a:xfrm>
              <a:off x="1372" y="2571"/>
              <a:ext cx="223" cy="288"/>
            </a:xfrm>
            <a:prstGeom prst="rect">
              <a:avLst/>
            </a:prstGeom>
            <a:noFill/>
            <a:ln w="9525">
              <a:noFill/>
            </a:ln>
          </p:spPr>
          <p:txBody>
            <a:bodyPr wrap="none">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3</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25606" name="组合 61478"/>
          <p:cNvGrpSpPr/>
          <p:nvPr/>
        </p:nvGrpSpPr>
        <p:grpSpPr>
          <a:xfrm>
            <a:off x="1981200" y="4897438"/>
            <a:ext cx="5410200" cy="665162"/>
            <a:chOff x="1248" y="3085"/>
            <a:chExt cx="3408" cy="419"/>
          </a:xfrm>
        </p:grpSpPr>
        <p:grpSp>
          <p:nvGrpSpPr>
            <p:cNvPr id="25608" name="组合 61465"/>
            <p:cNvGrpSpPr/>
            <p:nvPr/>
          </p:nvGrpSpPr>
          <p:grpSpPr>
            <a:xfrm>
              <a:off x="1248" y="3085"/>
              <a:ext cx="480" cy="419"/>
              <a:chOff x="3174" y="2656"/>
              <a:chExt cx="1549" cy="1351"/>
            </a:xfrm>
          </p:grpSpPr>
          <p:sp>
            <p:nvSpPr>
              <p:cNvPr id="25612" name="六边形 61466"/>
              <p:cNvSpPr/>
              <p:nvPr/>
            </p:nvSpPr>
            <p:spPr>
              <a:xfrm>
                <a:off x="3187" y="2679"/>
                <a:ext cx="1536" cy="1328"/>
              </a:xfrm>
              <a:prstGeom prst="hexagon">
                <a:avLst>
                  <a:gd name="adj" fmla="val 28915"/>
                  <a:gd name="vf" fmla="val 115470"/>
                </a:avLst>
              </a:prstGeom>
              <a:solidFill>
                <a:srgbClr val="808080"/>
              </a:solidFill>
              <a:ln w="9525">
                <a:noFill/>
              </a:ln>
            </p:spPr>
            <p:txBody>
              <a:bodyPr/>
              <a:p>
                <a:endParaRPr lang="zh-CN" altLang="en-US" dirty="0">
                  <a:latin typeface="Arial" panose="020B0604020202020204" pitchFamily="34" charset="0"/>
                  <a:ea typeface="宋体" panose="02010600030101010101" pitchFamily="2" charset="-122"/>
                </a:endParaRPr>
              </a:p>
            </p:txBody>
          </p:sp>
          <p:sp>
            <p:nvSpPr>
              <p:cNvPr id="25613" name="六边形 61467"/>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sp>
            <p:nvSpPr>
              <p:cNvPr id="25614" name="六边形 61468"/>
              <p:cNvSpPr/>
              <p:nvPr/>
            </p:nvSpPr>
            <p:spPr>
              <a:xfrm>
                <a:off x="3264" y="2736"/>
                <a:ext cx="1350" cy="1168"/>
              </a:xfrm>
              <a:prstGeom prst="hexagon">
                <a:avLst>
                  <a:gd name="adj" fmla="val 28895"/>
                  <a:gd name="vf" fmla="val 115470"/>
                </a:avLst>
              </a:prstGeom>
              <a:gradFill rotWithShape="1">
                <a:gsLst>
                  <a:gs pos="0">
                    <a:srgbClr val="194C60"/>
                  </a:gs>
                  <a:gs pos="100000">
                    <a:schemeClr val="accent1"/>
                  </a:gs>
                </a:gsLst>
                <a:lin ang="2700000" scaled="1"/>
                <a:tileRect/>
              </a:gradFill>
              <a:ln w="9525" cap="flat" cmpd="sng">
                <a:solidFill>
                  <a:schemeClr val="bg1"/>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grpSp>
        <p:sp>
          <p:nvSpPr>
            <p:cNvPr id="25609" name="直接连接符 61472"/>
            <p:cNvSpPr/>
            <p:nvPr/>
          </p:nvSpPr>
          <p:spPr>
            <a:xfrm>
              <a:off x="1632" y="3469"/>
              <a:ext cx="3024" cy="0"/>
            </a:xfrm>
            <a:prstGeom prst="line">
              <a:avLst/>
            </a:prstGeom>
            <a:ln w="25400" cap="flat" cmpd="sng">
              <a:solidFill>
                <a:schemeClr val="folHlink"/>
              </a:solidFill>
              <a:prstDash val="sysDot"/>
              <a:headEnd type="none" w="med" len="med"/>
              <a:tailEnd type="oval" w="med" len="med"/>
            </a:ln>
          </p:spPr>
        </p:sp>
        <p:sp>
          <p:nvSpPr>
            <p:cNvPr id="25610" name="文本框 61473"/>
            <p:cNvSpPr txBox="1"/>
            <p:nvPr/>
          </p:nvSpPr>
          <p:spPr>
            <a:xfrm>
              <a:off x="2256" y="3133"/>
              <a:ext cx="1075" cy="290"/>
            </a:xfrm>
            <a:prstGeom prst="rect">
              <a:avLst/>
            </a:prstGeom>
            <a:noFill/>
            <a:ln w="9525">
              <a:noFill/>
            </a:ln>
          </p:spPr>
          <p:txBody>
            <a:bodyPr wrap="none">
              <a:spAutoFit/>
            </a:bodyPr>
            <a:p>
              <a:pPr eaLnBrk="0" hangingPunct="0"/>
              <a:r>
                <a:rPr lang="zh-CN" altLang="en-US" sz="2400" dirty="0">
                  <a:latin typeface="Arial" panose="020B0604020202020204" pitchFamily="34" charset="0"/>
                  <a:ea typeface="宋体" panose="02010600030101010101" pitchFamily="2" charset="-122"/>
                </a:rPr>
                <a:t>诊断及治疗</a:t>
              </a:r>
              <a:endParaRPr lang="zh-CN" altLang="en-US" sz="2400" dirty="0">
                <a:latin typeface="Arial" panose="020B0604020202020204" pitchFamily="34" charset="0"/>
                <a:ea typeface="宋体" panose="02010600030101010101" pitchFamily="2" charset="-122"/>
              </a:endParaRPr>
            </a:p>
          </p:txBody>
        </p:sp>
        <p:sp>
          <p:nvSpPr>
            <p:cNvPr id="25611" name="文本框 61474"/>
            <p:cNvSpPr txBox="1"/>
            <p:nvPr/>
          </p:nvSpPr>
          <p:spPr>
            <a:xfrm>
              <a:off x="1372" y="3147"/>
              <a:ext cx="223" cy="288"/>
            </a:xfrm>
            <a:prstGeom prst="rect">
              <a:avLst/>
            </a:prstGeom>
            <a:noFill/>
            <a:ln w="9525">
              <a:noFill/>
            </a:ln>
          </p:spPr>
          <p:txBody>
            <a:bodyPr wrap="none">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4</a:t>
              </a:r>
              <a:endParaRPr lang="en-US" altLang="zh-CN" sz="2400" b="1" dirty="0">
                <a:solidFill>
                  <a:schemeClr val="bg1"/>
                </a:solidFill>
                <a:latin typeface="Arial" panose="020B0604020202020204" pitchFamily="34" charset="0"/>
                <a:ea typeface="宋体" panose="02010600030101010101" pitchFamily="2" charset="-122"/>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custDataLst>
              <p:tags r:id="rId2"/>
            </p:custDataLst>
          </p:nvPr>
        </p:nvGrpSpPr>
        <p:grpSpPr>
          <a:xfrm>
            <a:off x="3968022" y="1644382"/>
            <a:ext cx="3498580" cy="540000"/>
            <a:chOff x="1397186" y="3857714"/>
            <a:chExt cx="4055189" cy="549605"/>
          </a:xfrm>
        </p:grpSpPr>
        <p:sp>
          <p:nvSpPr>
            <p:cNvPr id="54" name="_14"/>
            <p:cNvSpPr txBox="1">
              <a:spLocks noChangeArrowheads="1"/>
            </p:cNvSpPr>
            <p:nvPr>
              <p:custDataLst>
                <p:tags r:id="rId3"/>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custDataLst>
                <p:tags r:id="rId4"/>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问诊与常见</a:t>
              </a: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症状</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custDataLst>
              <p:tags r:id="rId5"/>
            </p:custDataLst>
          </p:nvPr>
        </p:nvGrpSpPr>
        <p:grpSpPr>
          <a:xfrm>
            <a:off x="7990570" y="1644382"/>
            <a:ext cx="3698922" cy="540000"/>
            <a:chOff x="1397186" y="3857714"/>
            <a:chExt cx="4225649" cy="549605"/>
          </a:xfrm>
        </p:grpSpPr>
        <p:sp>
          <p:nvSpPr>
            <p:cNvPr id="20" name="_14"/>
            <p:cNvSpPr txBox="1">
              <a:spLocks noChangeArrowheads="1"/>
            </p:cNvSpPr>
            <p:nvPr>
              <p:custDataLst>
                <p:tags r:id="rId6"/>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二</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custDataLst>
                <p:tags r:id="rId7"/>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体格</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检查</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custDataLst>
              <p:tags r:id="rId8"/>
            </p:custDataLst>
          </p:nvPr>
        </p:nvGrpSpPr>
        <p:grpSpPr>
          <a:xfrm>
            <a:off x="3968022" y="2553957"/>
            <a:ext cx="3498580" cy="540000"/>
            <a:chOff x="1397186" y="3857714"/>
            <a:chExt cx="4225649" cy="549605"/>
          </a:xfrm>
        </p:grpSpPr>
        <p:sp>
          <p:nvSpPr>
            <p:cNvPr id="24" name="_14"/>
            <p:cNvSpPr txBox="1">
              <a:spLocks noChangeArrowheads="1"/>
            </p:cNvSpPr>
            <p:nvPr>
              <p:custDataLst>
                <p:tags r:id="rId9"/>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三</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custDataLst>
                <p:tags r:id="rId10"/>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实验室</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检查</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custDataLst>
              <p:tags r:id="rId11"/>
            </p:custDataLst>
          </p:nvPr>
        </p:nvGrpSpPr>
        <p:grpSpPr>
          <a:xfrm>
            <a:off x="7990570" y="2553957"/>
            <a:ext cx="3698922" cy="540000"/>
            <a:chOff x="1397186" y="3857714"/>
            <a:chExt cx="4055189" cy="549605"/>
          </a:xfrm>
        </p:grpSpPr>
        <p:sp>
          <p:nvSpPr>
            <p:cNvPr id="27" name="_14"/>
            <p:cNvSpPr txBox="1">
              <a:spLocks noChangeArrowheads="1"/>
            </p:cNvSpPr>
            <p:nvPr>
              <p:custDataLst>
                <p:tags r:id="rId12"/>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四</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custDataLst>
                <p:tags r:id="rId13"/>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诊断方法与</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病历书写</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custDataLst>
              <p:tags r:id="rId14"/>
            </p:custDataLst>
          </p:nvPr>
        </p:nvGrpSpPr>
        <p:grpSpPr>
          <a:xfrm>
            <a:off x="3968022" y="3472028"/>
            <a:ext cx="3498580" cy="540000"/>
            <a:chOff x="1397186" y="3857714"/>
            <a:chExt cx="4055189" cy="549605"/>
          </a:xfrm>
        </p:grpSpPr>
        <p:sp>
          <p:nvSpPr>
            <p:cNvPr id="31" name="_14"/>
            <p:cNvSpPr txBox="1">
              <a:spLocks noChangeArrowheads="1"/>
            </p:cNvSpPr>
            <p:nvPr>
              <p:custDataLst>
                <p:tags r:id="rId15"/>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五</a:t>
              </a:r>
              <a:endParaRPr lang="zh-CN" altLang="en-US" sz="1800" dirty="0" smtClean="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custDataLst>
                <p:tags r:id="rId16"/>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呼吸系统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custDataLst>
              <p:tags r:id="rId17"/>
            </p:custDataLst>
          </p:nvPr>
        </p:nvGrpSpPr>
        <p:grpSpPr>
          <a:xfrm>
            <a:off x="7990570" y="3463138"/>
            <a:ext cx="3698922" cy="540000"/>
            <a:chOff x="1397186" y="3857714"/>
            <a:chExt cx="4225649" cy="549605"/>
          </a:xfrm>
        </p:grpSpPr>
        <p:sp>
          <p:nvSpPr>
            <p:cNvPr id="35" name="_14"/>
            <p:cNvSpPr txBox="1">
              <a:spLocks noChangeArrowheads="1"/>
            </p:cNvSpPr>
            <p:nvPr>
              <p:custDataLst>
                <p:tags r:id="rId18"/>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六</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custDataLst>
                <p:tags r:id="rId19"/>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循环系统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custDataLst>
              <p:tags r:id="rId20"/>
            </p:custDataLst>
          </p:nvPr>
        </p:nvGrpSpPr>
        <p:grpSpPr>
          <a:xfrm>
            <a:off x="4008027" y="4401427"/>
            <a:ext cx="3498580" cy="540000"/>
            <a:chOff x="1397186" y="3857714"/>
            <a:chExt cx="4225649" cy="549605"/>
          </a:xfrm>
        </p:grpSpPr>
        <p:sp>
          <p:nvSpPr>
            <p:cNvPr id="41" name="_14"/>
            <p:cNvSpPr txBox="1">
              <a:spLocks noChangeArrowheads="1"/>
            </p:cNvSpPr>
            <p:nvPr>
              <p:custDataLst>
                <p:tags r:id="rId21"/>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七</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custDataLst>
                <p:tags r:id="rId22"/>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消化系统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custDataLst>
              <p:tags r:id="rId23"/>
            </p:custDataLst>
          </p:nvPr>
        </p:nvGrpSpPr>
        <p:grpSpPr>
          <a:xfrm>
            <a:off x="7990840" y="4372610"/>
            <a:ext cx="3698875" cy="539750"/>
            <a:chOff x="1397186" y="3857714"/>
            <a:chExt cx="4055189" cy="549605"/>
          </a:xfrm>
        </p:grpSpPr>
        <p:sp>
          <p:nvSpPr>
            <p:cNvPr id="5" name="_14"/>
            <p:cNvSpPr txBox="1">
              <a:spLocks noChangeArrowheads="1"/>
            </p:cNvSpPr>
            <p:nvPr>
              <p:custDataLst>
                <p:tags r:id="rId24"/>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八</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custDataLst>
                <p:tags r:id="rId25"/>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泌尿与生殖系统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Text Box 11"/>
          <p:cNvSpPr txBox="1"/>
          <p:nvPr/>
        </p:nvSpPr>
        <p:spPr>
          <a:xfrm>
            <a:off x="421958" y="0"/>
            <a:ext cx="3810000" cy="701675"/>
          </a:xfrm>
          <a:prstGeom prst="rect">
            <a:avLst/>
          </a:prstGeom>
          <a:noFill/>
          <a:ln w="9525">
            <a:noFill/>
          </a:ln>
        </p:spPr>
        <p:txBody>
          <a:bodyPr>
            <a:spAutoFit/>
          </a:bodyPr>
          <a:p>
            <a:pPr>
              <a:spcBef>
                <a:spcPct val="50000"/>
              </a:spcBef>
              <a:buFont typeface="Wingdings" panose="05000000000000000000" pitchFamily="2" charset="2"/>
            </a:pPr>
            <a:r>
              <a:rPr lang="zh-CN" altLang="en-US" sz="4000" b="1" dirty="0">
                <a:solidFill>
                  <a:srgbClr val="FF0000"/>
                </a:solidFill>
                <a:latin typeface="Arial" panose="020B0604020202020204" pitchFamily="34" charset="0"/>
                <a:ea typeface="宋体" panose="02010600030101010101" pitchFamily="2" charset="-122"/>
              </a:rPr>
              <a:t>学习目标</a:t>
            </a:r>
            <a:endParaRPr lang="zh-CN" altLang="en-US" sz="4000" b="1" dirty="0">
              <a:solidFill>
                <a:srgbClr val="FF0000"/>
              </a:solidFill>
              <a:latin typeface="Arial" panose="020B0604020202020204" pitchFamily="34" charset="0"/>
              <a:ea typeface="宋体" panose="02010600030101010101" pitchFamily="2" charset="-122"/>
            </a:endParaRPr>
          </a:p>
        </p:txBody>
      </p:sp>
      <p:sp>
        <p:nvSpPr>
          <p:cNvPr id="30737" name="Rectangle 17"/>
          <p:cNvSpPr/>
          <p:nvPr/>
        </p:nvSpPr>
        <p:spPr>
          <a:xfrm>
            <a:off x="1487170" y="1916748"/>
            <a:ext cx="8620125" cy="2062162"/>
          </a:xfrm>
          <a:prstGeom prst="rect">
            <a:avLst/>
          </a:prstGeom>
          <a:noFill/>
          <a:ln w="9525">
            <a:noFill/>
          </a:ln>
        </p:spPr>
        <p:txBody>
          <a:bodyPr anchor="ctr" anchorCtr="0">
            <a:spAutoFit/>
          </a:bodyPr>
          <a:p>
            <a:pPr indent="333375">
              <a:buFont typeface="Wingdings" panose="05000000000000000000" pitchFamily="2" charset="2"/>
            </a:pPr>
            <a:r>
              <a:rPr lang="en-US" altLang="zh-CN" sz="3200" b="1" dirty="0">
                <a:latin typeface="Arial" panose="020B0604020202020204" pitchFamily="34" charset="0"/>
                <a:ea typeface="宋体" panose="02010600030101010101" pitchFamily="2" charset="-122"/>
              </a:rPr>
              <a:t>1</a:t>
            </a:r>
            <a:r>
              <a:rPr lang="zh-CN" altLang="en-US" sz="3200" b="1" dirty="0">
                <a:latin typeface="Arial" panose="020B0604020202020204" pitchFamily="34" charset="0"/>
                <a:ea typeface="宋体" panose="02010600030101010101" pitchFamily="2" charset="-122"/>
              </a:rPr>
              <a:t>．了解消化性溃疡的病因及机制。</a:t>
            </a:r>
            <a:endParaRPr lang="zh-CN" altLang="en-US" sz="3200" b="1" dirty="0">
              <a:latin typeface="Arial" panose="020B0604020202020204" pitchFamily="34" charset="0"/>
              <a:ea typeface="宋体" panose="02010600030101010101" pitchFamily="2" charset="-122"/>
            </a:endParaRPr>
          </a:p>
          <a:p>
            <a:pPr indent="333375">
              <a:buFont typeface="Wingdings" panose="05000000000000000000" pitchFamily="2" charset="2"/>
            </a:pPr>
            <a:r>
              <a:rPr lang="en-US" altLang="zh-CN" sz="3200" b="1" dirty="0">
                <a:latin typeface="Arial" panose="020B0604020202020204" pitchFamily="34" charset="0"/>
                <a:ea typeface="宋体" panose="02010600030101010101" pitchFamily="2" charset="-122"/>
              </a:rPr>
              <a:t>2</a:t>
            </a:r>
            <a:r>
              <a:rPr lang="zh-CN" altLang="en-US" sz="3200" b="1" dirty="0">
                <a:latin typeface="Arial" panose="020B0604020202020204" pitchFamily="34" charset="0"/>
                <a:ea typeface="宋体" panose="02010600030101010101" pitchFamily="2" charset="-122"/>
              </a:rPr>
              <a:t>．熟悉消化性溃疡的辅助检查。</a:t>
            </a:r>
            <a:endParaRPr lang="zh-CN" altLang="en-US" sz="3200" b="1" dirty="0">
              <a:latin typeface="Arial" panose="020B0604020202020204" pitchFamily="34" charset="0"/>
              <a:ea typeface="宋体" panose="02010600030101010101" pitchFamily="2" charset="-122"/>
            </a:endParaRPr>
          </a:p>
          <a:p>
            <a:pPr indent="333375">
              <a:buFont typeface="Wingdings" panose="05000000000000000000" pitchFamily="2" charset="2"/>
            </a:pPr>
            <a:r>
              <a:rPr lang="en-US" altLang="zh-CN" sz="3200" b="1" dirty="0">
                <a:latin typeface="Arial" panose="020B0604020202020204" pitchFamily="34" charset="0"/>
                <a:ea typeface="宋体" panose="02010600030101010101" pitchFamily="2" charset="-122"/>
              </a:rPr>
              <a:t>3</a:t>
            </a:r>
            <a:r>
              <a:rPr lang="zh-CN" altLang="en-US" sz="3200" b="1" dirty="0">
                <a:latin typeface="Arial" panose="020B0604020202020204" pitchFamily="34" charset="0"/>
                <a:ea typeface="宋体" panose="02010600030101010101" pitchFamily="2" charset="-122"/>
              </a:rPr>
              <a:t>．掌握消化性溃疡的临床表现及治疗。</a:t>
            </a:r>
            <a:endParaRPr lang="zh-CN" altLang="en-US" sz="3200" b="1" dirty="0">
              <a:latin typeface="Arial" panose="020B0604020202020204" pitchFamily="34" charset="0"/>
              <a:ea typeface="宋体" panose="02010600030101010101" pitchFamily="2" charset="-122"/>
            </a:endParaRPr>
          </a:p>
          <a:p>
            <a:pPr indent="333375">
              <a:buFont typeface="Wingdings" panose="05000000000000000000" pitchFamily="2" charset="2"/>
            </a:pPr>
            <a:endParaRPr lang="zh-CN" altLang="en-US" sz="32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737"/>
                                        </p:tgtEl>
                                        <p:attrNameLst>
                                          <p:attrName>style.visibility</p:attrName>
                                        </p:attrNameLst>
                                      </p:cBhvr>
                                      <p:to>
                                        <p:strVal val="visible"/>
                                      </p:to>
                                    </p:set>
                                    <p:animEffect transition="in" filter="dissolve">
                                      <p:cBhvr>
                                        <p:cTn id="7" dur="500"/>
                                        <p:tgtEl>
                                          <p:spTgt spid="30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7650" name="Rectangle 2"/>
          <p:cNvSpPr>
            <a:spLocks noGrp="1"/>
          </p:cNvSpPr>
          <p:nvPr>
            <p:ph type="title"/>
          </p:nvPr>
        </p:nvSpPr>
        <p:spPr>
          <a:xfrm>
            <a:off x="395605" y="122555"/>
            <a:ext cx="8229600" cy="614680"/>
          </a:xfrm>
        </p:spPr>
        <p:txBody>
          <a:bodyPr vert="horz" wrap="square" lIns="91440" tIns="45720" rIns="91440" bIns="45720" anchor="ctr" anchorCtr="0">
            <a:normAutofit fontScale="90000"/>
          </a:bodyPr>
          <a:p>
            <a:pPr eaLnBrk="1" hangingPunct="1"/>
            <a:r>
              <a:rPr lang="en-US" altLang="zh-CN" dirty="0">
                <a:latin typeface="仿宋_GB2312" panose="02010609030101010101" charset="-122"/>
                <a:ea typeface="仿宋_GB2312" panose="02010609030101010101" charset="-122"/>
              </a:rPr>
              <a:t>【</a:t>
            </a:r>
            <a:r>
              <a:rPr lang="zh-CN" altLang="en-US" dirty="0">
                <a:latin typeface="仿宋_GB2312" panose="02010609030101010101" charset="-122"/>
                <a:ea typeface="仿宋_GB2312" panose="02010609030101010101" charset="-122"/>
              </a:rPr>
              <a:t>定  义</a:t>
            </a:r>
            <a:r>
              <a:rPr lang="en-US" altLang="zh-CN" dirty="0">
                <a:latin typeface="仿宋_GB2312" panose="02010609030101010101" charset="-122"/>
                <a:ea typeface="仿宋_GB2312" panose="02010609030101010101" charset="-122"/>
              </a:rPr>
              <a:t>】</a:t>
            </a:r>
            <a:endParaRPr lang="en-US" altLang="zh-CN" dirty="0">
              <a:latin typeface="仿宋_GB2312" panose="02010609030101010101" charset="-122"/>
              <a:ea typeface="仿宋_GB2312" panose="02010609030101010101" charset="-122"/>
            </a:endParaRPr>
          </a:p>
        </p:txBody>
      </p:sp>
      <p:sp>
        <p:nvSpPr>
          <p:cNvPr id="27651" name="Rectangle 3"/>
          <p:cNvSpPr>
            <a:spLocks noGrp="1"/>
          </p:cNvSpPr>
          <p:nvPr>
            <p:ph idx="1"/>
          </p:nvPr>
        </p:nvSpPr>
        <p:spPr>
          <a:xfrm>
            <a:off x="250825" y="1557655"/>
            <a:ext cx="11334750" cy="2590800"/>
          </a:xfrm>
        </p:spPr>
        <p:txBody>
          <a:bodyPr vert="horz" wrap="square" lIns="91440" tIns="45720" rIns="91440" bIns="45720" anchor="t" anchorCtr="0"/>
          <a:p>
            <a:pPr algn="just" eaLnBrk="1" hangingPunct="1">
              <a:lnSpc>
                <a:spcPct val="170000"/>
              </a:lnSpc>
              <a:buNone/>
            </a:pPr>
            <a:r>
              <a:rPr lang="en-US" altLang="zh-CN" sz="2400" dirty="0">
                <a:latin typeface="仿宋_GB2312" panose="02010609030101010101" charset="-122"/>
                <a:ea typeface="仿宋_GB2312" panose="02010609030101010101" charset="-122"/>
              </a:rPr>
              <a:t>      </a:t>
            </a:r>
            <a:r>
              <a:rPr lang="zh-CN" altLang="en-US" sz="2400" b="1" dirty="0">
                <a:solidFill>
                  <a:srgbClr val="FF0000"/>
                </a:solidFill>
                <a:latin typeface="仿宋_GB2312" panose="02010609030101010101" charset="-122"/>
                <a:ea typeface="仿宋_GB2312" panose="02010609030101010101" charset="-122"/>
              </a:rPr>
              <a:t>消化性溃疡</a:t>
            </a:r>
            <a:r>
              <a:rPr lang="zh-CN" altLang="en-US" sz="2400" dirty="0">
                <a:latin typeface="仿宋_GB2312" panose="02010609030101010101" charset="-122"/>
                <a:ea typeface="仿宋_GB2312" panose="02010609030101010101" charset="-122"/>
              </a:rPr>
              <a:t>主要是指发生在胃和十二指肠球部的慢性溃疡，因溃疡形成与胃酸和胃蛋白酶的消化作用有关，故称消化性溃疡。</a:t>
            </a:r>
            <a:endParaRPr lang="zh-CN" altLang="en-US" sz="2400" dirty="0">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164732" y="1069569"/>
            <a:ext cx="165227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eaLnBrk="1" hangingPunct="1">
              <a:lnSpc>
                <a:spcPct val="100000"/>
              </a:lnSpc>
              <a:buClrTx/>
              <a:buSzTx/>
              <a:buNone/>
            </a:pPr>
            <a:r>
              <a:rPr lang="zh-CN" altLang="en-US" sz="3000" b="1">
                <a:solidFill>
                  <a:srgbClr val="FFFFFF"/>
                </a:solidFill>
                <a:sym typeface="+mn-ea"/>
              </a:rPr>
              <a:t>案例导入</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8674" name="Rectangle 2"/>
          <p:cNvSpPr>
            <a:spLocks noGrp="1"/>
          </p:cNvSpPr>
          <p:nvPr>
            <p:ph type="title"/>
          </p:nvPr>
        </p:nvSpPr>
        <p:spPr>
          <a:xfrm>
            <a:off x="395605" y="0"/>
            <a:ext cx="8229600" cy="765175"/>
          </a:xfrm>
        </p:spPr>
        <p:txBody>
          <a:bodyPr vert="horz" wrap="square" lIns="91440" tIns="45720" rIns="91440" bIns="45720" anchor="ctr" anchorCtr="0"/>
          <a:p>
            <a:pPr eaLnBrk="1" hangingPunct="1"/>
            <a:r>
              <a:rPr lang="en-US" altLang="zh-CN" dirty="0">
                <a:latin typeface="仿宋_GB2312" panose="02010609030101010101" charset="-122"/>
                <a:ea typeface="仿宋_GB2312" panose="02010609030101010101" charset="-122"/>
              </a:rPr>
              <a:t>【</a:t>
            </a:r>
            <a:r>
              <a:rPr lang="zh-CN" altLang="en-US" dirty="0">
                <a:latin typeface="仿宋_GB2312" panose="02010609030101010101" charset="-122"/>
                <a:ea typeface="仿宋_GB2312" panose="02010609030101010101" charset="-122"/>
              </a:rPr>
              <a:t>类  型</a:t>
            </a:r>
            <a:r>
              <a:rPr lang="en-US" altLang="zh-CN" dirty="0">
                <a:latin typeface="仿宋_GB2312" panose="02010609030101010101" charset="-122"/>
                <a:ea typeface="仿宋_GB2312" panose="02010609030101010101" charset="-122"/>
              </a:rPr>
              <a:t>】</a:t>
            </a:r>
            <a:endParaRPr lang="en-US" altLang="zh-CN" dirty="0">
              <a:latin typeface="仿宋_GB2312" panose="02010609030101010101" charset="-122"/>
              <a:ea typeface="仿宋_GB2312" panose="02010609030101010101" charset="-122"/>
            </a:endParaRPr>
          </a:p>
        </p:txBody>
      </p:sp>
      <p:sp>
        <p:nvSpPr>
          <p:cNvPr id="28675" name="Rectangle 3"/>
          <p:cNvSpPr>
            <a:spLocks noGrp="1"/>
          </p:cNvSpPr>
          <p:nvPr>
            <p:ph idx="1"/>
          </p:nvPr>
        </p:nvSpPr>
        <p:spPr>
          <a:xfrm>
            <a:off x="2045970" y="1162685"/>
            <a:ext cx="8501380" cy="4770755"/>
          </a:xfrm>
        </p:spPr>
        <p:txBody>
          <a:bodyPr vert="horz" wrap="square" lIns="91440" tIns="45720" rIns="91440" bIns="45720" anchor="t" anchorCtr="0"/>
          <a:p>
            <a:pPr algn="just" eaLnBrk="1" hangingPunct="1">
              <a:lnSpc>
                <a:spcPct val="170000"/>
              </a:lnSpc>
              <a:buNone/>
            </a:pPr>
            <a:endParaRPr lang="en-US" altLang="zh-CN" sz="2400" dirty="0">
              <a:latin typeface="仿宋_GB2312" panose="02010609030101010101" charset="-122"/>
              <a:ea typeface="仿宋_GB2312" panose="02010609030101010101" charset="-122"/>
            </a:endParaRPr>
          </a:p>
          <a:p>
            <a:pPr algn="just" eaLnBrk="1" hangingPunct="1">
              <a:lnSpc>
                <a:spcPct val="170000"/>
              </a:lnSpc>
              <a:buClr>
                <a:srgbClr val="FF0066"/>
              </a:buClr>
              <a:buFont typeface="Wingdings" panose="05000000000000000000" pitchFamily="2" charset="2"/>
              <a:buChar char="4"/>
            </a:pPr>
            <a:r>
              <a:rPr lang="en-US" altLang="zh-CN" sz="2400" dirty="0">
                <a:latin typeface="仿宋_GB2312" panose="02010609030101010101" charset="-122"/>
                <a:ea typeface="仿宋_GB2312" panose="02010609030101010101" charset="-122"/>
              </a:rPr>
              <a:t>    </a:t>
            </a:r>
            <a:r>
              <a:rPr lang="zh-CN" altLang="en-US" sz="2400" dirty="0">
                <a:latin typeface="仿宋_GB2312" panose="02010609030101010101" charset="-122"/>
                <a:ea typeface="仿宋_GB2312" panose="02010609030101010101" charset="-122"/>
              </a:rPr>
              <a:t>胃溃疡</a:t>
            </a:r>
            <a:r>
              <a:rPr lang="en-US" altLang="zh-CN" sz="2400" dirty="0">
                <a:latin typeface="仿宋_GB2312" panose="02010609030101010101" charset="-122"/>
                <a:ea typeface="仿宋_GB2312" panose="02010609030101010101" charset="-122"/>
              </a:rPr>
              <a:t>(gastric ulcer, GU)</a:t>
            </a:r>
            <a:endParaRPr lang="en-US" altLang="zh-CN" sz="2400" dirty="0">
              <a:latin typeface="仿宋_GB2312" panose="02010609030101010101" charset="-122"/>
              <a:ea typeface="仿宋_GB2312" panose="02010609030101010101" charset="-122"/>
            </a:endParaRPr>
          </a:p>
          <a:p>
            <a:pPr algn="just" eaLnBrk="1" hangingPunct="1">
              <a:lnSpc>
                <a:spcPct val="170000"/>
              </a:lnSpc>
              <a:buClr>
                <a:srgbClr val="FF0066"/>
              </a:buClr>
              <a:buFont typeface="Wingdings" panose="05000000000000000000" pitchFamily="2" charset="2"/>
              <a:buChar char="4"/>
            </a:pPr>
            <a:r>
              <a:rPr lang="en-US" altLang="zh-CN" sz="2400" dirty="0">
                <a:latin typeface="仿宋_GB2312" panose="02010609030101010101" charset="-122"/>
                <a:ea typeface="仿宋_GB2312" panose="02010609030101010101" charset="-122"/>
              </a:rPr>
              <a:t>    </a:t>
            </a:r>
            <a:r>
              <a:rPr lang="zh-CN" altLang="en-US" sz="2400" dirty="0">
                <a:latin typeface="仿宋_GB2312" panose="02010609030101010101" charset="-122"/>
                <a:ea typeface="仿宋_GB2312" panose="02010609030101010101" charset="-122"/>
              </a:rPr>
              <a:t>十二指肠溃疡</a:t>
            </a:r>
            <a:r>
              <a:rPr lang="en-US" altLang="zh-CN" sz="2400" dirty="0">
                <a:latin typeface="仿宋_GB2312" panose="02010609030101010101" charset="-122"/>
                <a:ea typeface="仿宋_GB2312" panose="02010609030101010101" charset="-122"/>
              </a:rPr>
              <a:t>(duodenal ulcer, DU)</a:t>
            </a:r>
            <a:endParaRPr lang="en-US" altLang="zh-CN" sz="2400" dirty="0">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a:spLocks noGrp="1"/>
          </p:cNvSpPr>
          <p:nvPr>
            <p:ph type="title"/>
          </p:nvPr>
        </p:nvSpPr>
        <p:spPr>
          <a:xfrm>
            <a:off x="971550" y="0"/>
            <a:ext cx="6840855" cy="662305"/>
          </a:xfrm>
        </p:spPr>
        <p:txBody>
          <a:bodyPr vert="horz" wrap="square" lIns="91440" tIns="45720" rIns="91440" bIns="45720" anchor="ctr" anchorCtr="0">
            <a:normAutofit fontScale="90000"/>
          </a:bodyPr>
          <a:p>
            <a:pPr eaLnBrk="1" hangingPunct="1"/>
            <a:r>
              <a:rPr lang="en-US" altLang="zh-CN" dirty="0">
                <a:latin typeface="仿宋_GB2312" panose="02010609030101010101" charset="-122"/>
                <a:ea typeface="仿宋_GB2312" panose="02010609030101010101" charset="-122"/>
              </a:rPr>
              <a:t>【</a:t>
            </a:r>
            <a:r>
              <a:rPr lang="zh-CN" altLang="en-US" dirty="0">
                <a:latin typeface="仿宋_GB2312" panose="02010609030101010101" charset="-122"/>
                <a:ea typeface="仿宋_GB2312" panose="02010609030101010101" charset="-122"/>
              </a:rPr>
              <a:t>流行病学</a:t>
            </a:r>
            <a:r>
              <a:rPr lang="en-US" altLang="zh-CN" dirty="0">
                <a:latin typeface="仿宋_GB2312" panose="02010609030101010101" charset="-122"/>
                <a:ea typeface="仿宋_GB2312" panose="02010609030101010101" charset="-122"/>
              </a:rPr>
              <a:t>】</a:t>
            </a:r>
            <a:endParaRPr lang="en-US" altLang="zh-CN" dirty="0">
              <a:latin typeface="仿宋_GB2312" panose="02010609030101010101" charset="-122"/>
              <a:ea typeface="仿宋_GB2312" panose="02010609030101010101" charset="-122"/>
            </a:endParaRPr>
          </a:p>
        </p:txBody>
      </p:sp>
      <p:sp>
        <p:nvSpPr>
          <p:cNvPr id="30723" name="Rectangle 3"/>
          <p:cNvSpPr>
            <a:spLocks noGrp="1"/>
          </p:cNvSpPr>
          <p:nvPr>
            <p:ph idx="1"/>
          </p:nvPr>
        </p:nvSpPr>
        <p:spPr>
          <a:xfrm>
            <a:off x="1844675" y="980123"/>
            <a:ext cx="8640763" cy="4897437"/>
          </a:xfrm>
        </p:spPr>
        <p:txBody>
          <a:bodyPr vert="horz" wrap="square" lIns="91440" tIns="45720" rIns="91440" bIns="45720" anchor="t" anchorCtr="0"/>
          <a:p>
            <a:pPr algn="just" eaLnBrk="1" hangingPunct="1">
              <a:lnSpc>
                <a:spcPct val="170000"/>
              </a:lnSpc>
              <a:buNone/>
            </a:pPr>
            <a:endParaRPr lang="en-US" altLang="zh-CN" sz="2400" dirty="0">
              <a:latin typeface="仿宋_GB2312" panose="02010609030101010101" charset="-122"/>
              <a:ea typeface="仿宋_GB2312" panose="02010609030101010101" charset="-122"/>
            </a:endParaRPr>
          </a:p>
          <a:p>
            <a:pPr algn="just" eaLnBrk="1" hangingPunct="1">
              <a:lnSpc>
                <a:spcPct val="170000"/>
              </a:lnSpc>
              <a:buClr>
                <a:srgbClr val="FF0066"/>
              </a:buClr>
            </a:pPr>
            <a:r>
              <a:rPr lang="en-US" altLang="zh-CN" sz="2400" dirty="0">
                <a:latin typeface="仿宋_GB2312" panose="02010609030101010101" charset="-122"/>
                <a:ea typeface="仿宋_GB2312" panose="02010609030101010101" charset="-122"/>
              </a:rPr>
              <a:t> </a:t>
            </a:r>
            <a:r>
              <a:rPr lang="zh-CN" altLang="en-US" sz="2400" dirty="0">
                <a:latin typeface="仿宋_GB2312" panose="02010609030101010101" charset="-122"/>
                <a:ea typeface="仿宋_GB2312" panose="02010609030101010101" charset="-122"/>
              </a:rPr>
              <a:t>我国南方发病率高于北方</a:t>
            </a:r>
            <a:endParaRPr lang="zh-CN" altLang="en-US" sz="2400" dirty="0">
              <a:latin typeface="仿宋_GB2312" panose="02010609030101010101" charset="-122"/>
              <a:ea typeface="仿宋_GB2312" panose="02010609030101010101" charset="-122"/>
            </a:endParaRPr>
          </a:p>
          <a:p>
            <a:pPr algn="just" eaLnBrk="1" hangingPunct="1">
              <a:lnSpc>
                <a:spcPct val="170000"/>
              </a:lnSpc>
              <a:buClr>
                <a:srgbClr val="FF0066"/>
              </a:buClr>
            </a:pPr>
            <a:r>
              <a:rPr lang="zh-CN" altLang="en-US" sz="2400" dirty="0">
                <a:latin typeface="仿宋_GB2312" panose="02010609030101010101" charset="-122"/>
                <a:ea typeface="仿宋_GB2312" panose="02010609030101010101" charset="-122"/>
              </a:rPr>
              <a:t> 临床上</a:t>
            </a:r>
            <a:r>
              <a:rPr lang="en-US" altLang="zh-CN" sz="2400" dirty="0">
                <a:latin typeface="仿宋_GB2312" panose="02010609030101010101" charset="-122"/>
                <a:ea typeface="仿宋_GB2312" panose="02010609030101010101" charset="-122"/>
              </a:rPr>
              <a:t>DU</a:t>
            </a:r>
            <a:r>
              <a:rPr lang="zh-CN" altLang="en-US" sz="2400" dirty="0">
                <a:latin typeface="仿宋_GB2312" panose="02010609030101010101" charset="-122"/>
                <a:ea typeface="仿宋_GB2312" panose="02010609030101010101" charset="-122"/>
              </a:rPr>
              <a:t>较</a:t>
            </a:r>
            <a:r>
              <a:rPr lang="en-US" altLang="zh-CN" sz="2400" dirty="0">
                <a:latin typeface="仿宋_GB2312" panose="02010609030101010101" charset="-122"/>
                <a:ea typeface="仿宋_GB2312" panose="02010609030101010101" charset="-122"/>
              </a:rPr>
              <a:t>GU</a:t>
            </a:r>
            <a:r>
              <a:rPr lang="zh-CN" altLang="en-US" sz="2400" dirty="0">
                <a:latin typeface="仿宋_GB2312" panose="02010609030101010101" charset="-122"/>
                <a:ea typeface="仿宋_GB2312" panose="02010609030101010101" charset="-122"/>
              </a:rPr>
              <a:t>为多见，两者之比约为</a:t>
            </a:r>
            <a:r>
              <a:rPr lang="en-US" altLang="zh-CN" sz="2400" dirty="0">
                <a:latin typeface="仿宋_GB2312" panose="02010609030101010101" charset="-122"/>
                <a:ea typeface="仿宋_GB2312" panose="02010609030101010101" charset="-122"/>
              </a:rPr>
              <a:t>3</a:t>
            </a:r>
            <a:r>
              <a:rPr lang="zh-CN" altLang="en-US" sz="2400" dirty="0">
                <a:latin typeface="仿宋_GB2312" panose="02010609030101010101" charset="-122"/>
                <a:ea typeface="仿宋_GB2312" panose="02010609030101010101" charset="-122"/>
              </a:rPr>
              <a:t>：</a:t>
            </a:r>
            <a:r>
              <a:rPr lang="en-US" altLang="zh-CN" sz="2400" dirty="0">
                <a:latin typeface="仿宋_GB2312" panose="02010609030101010101" charset="-122"/>
                <a:ea typeface="仿宋_GB2312" panose="02010609030101010101" charset="-122"/>
              </a:rPr>
              <a:t>1</a:t>
            </a:r>
            <a:endParaRPr lang="en-US" altLang="zh-CN" sz="2400" dirty="0">
              <a:latin typeface="仿宋_GB2312" panose="02010609030101010101" charset="-122"/>
              <a:ea typeface="仿宋_GB2312" panose="02010609030101010101" charset="-122"/>
            </a:endParaRPr>
          </a:p>
          <a:p>
            <a:pPr algn="just" eaLnBrk="1" hangingPunct="1">
              <a:lnSpc>
                <a:spcPct val="170000"/>
              </a:lnSpc>
              <a:buClr>
                <a:srgbClr val="FF0066"/>
              </a:buClr>
            </a:pPr>
            <a:r>
              <a:rPr lang="en-US" altLang="zh-CN" sz="2400" dirty="0">
                <a:latin typeface="仿宋_GB2312" panose="02010609030101010101" charset="-122"/>
                <a:ea typeface="仿宋_GB2312" panose="02010609030101010101" charset="-122"/>
              </a:rPr>
              <a:t> DU</a:t>
            </a:r>
            <a:r>
              <a:rPr lang="zh-CN" altLang="en-US" sz="2400" dirty="0">
                <a:latin typeface="仿宋_GB2312" panose="02010609030101010101" charset="-122"/>
                <a:ea typeface="仿宋_GB2312" panose="02010609030101010101" charset="-122"/>
              </a:rPr>
              <a:t>好发于青壮年，</a:t>
            </a:r>
            <a:r>
              <a:rPr lang="en-US" altLang="zh-CN" sz="2400" dirty="0">
                <a:latin typeface="仿宋_GB2312" panose="02010609030101010101" charset="-122"/>
                <a:ea typeface="仿宋_GB2312" panose="02010609030101010101" charset="-122"/>
              </a:rPr>
              <a:t>GU</a:t>
            </a:r>
            <a:r>
              <a:rPr lang="zh-CN" altLang="en-US" sz="2400" dirty="0">
                <a:latin typeface="仿宋_GB2312" panose="02010609030101010101" charset="-122"/>
                <a:ea typeface="仿宋_GB2312" panose="02010609030101010101" charset="-122"/>
              </a:rPr>
              <a:t>的发病年龄较迟，平均晚十年</a:t>
            </a:r>
            <a:endParaRPr lang="zh-CN" altLang="en-US" sz="2400" dirty="0">
              <a:latin typeface="仿宋_GB2312" panose="02010609030101010101" charset="-122"/>
              <a:ea typeface="仿宋_GB2312" panose="02010609030101010101" charset="-122"/>
            </a:endParaRPr>
          </a:p>
          <a:p>
            <a:pPr algn="just" eaLnBrk="1" hangingPunct="1">
              <a:lnSpc>
                <a:spcPct val="170000"/>
              </a:lnSpc>
              <a:buClr>
                <a:srgbClr val="FF0066"/>
              </a:buClr>
            </a:pPr>
            <a:r>
              <a:rPr lang="zh-CN" altLang="en-US" sz="2400" dirty="0">
                <a:latin typeface="仿宋_GB2312" panose="02010609030101010101" charset="-122"/>
                <a:ea typeface="仿宋_GB2312" panose="02010609030101010101" charset="-122"/>
              </a:rPr>
              <a:t> 发作有季节性，秋冬和冬春之交常见</a:t>
            </a:r>
            <a:endParaRPr lang="zh-CN" altLang="en-US" sz="2400" dirty="0">
              <a:latin typeface="仿宋_GB2312" panose="02010609030101010101" charset="-122"/>
              <a:ea typeface="仿宋_GB2312" panose="02010609030101010101"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a:spLocks noGrp="1"/>
          </p:cNvSpPr>
          <p:nvPr>
            <p:ph type="title"/>
          </p:nvPr>
        </p:nvSpPr>
        <p:spPr>
          <a:xfrm>
            <a:off x="468630" y="0"/>
            <a:ext cx="8229600" cy="821690"/>
          </a:xfrm>
        </p:spPr>
        <p:txBody>
          <a:bodyPr vert="horz" wrap="square" lIns="91440" tIns="45720" rIns="91440" bIns="45720" anchor="ctr" anchorCtr="0"/>
          <a:p>
            <a:pPr eaLnBrk="1" hangingPunct="1"/>
            <a:r>
              <a:rPr lang="en-US" altLang="zh-CN" dirty="0">
                <a:latin typeface="仿宋_GB2312" panose="02010609030101010101" charset="-122"/>
                <a:ea typeface="仿宋_GB2312" panose="02010609030101010101" charset="-122"/>
              </a:rPr>
              <a:t>【</a:t>
            </a:r>
            <a:r>
              <a:rPr lang="zh-CN" altLang="en-US" dirty="0">
                <a:latin typeface="仿宋_GB2312" panose="02010609030101010101" charset="-122"/>
                <a:ea typeface="仿宋_GB2312" panose="02010609030101010101" charset="-122"/>
              </a:rPr>
              <a:t>病因和发病机制</a:t>
            </a:r>
            <a:r>
              <a:rPr lang="en-US" altLang="zh-CN" dirty="0">
                <a:latin typeface="仿宋_GB2312" panose="02010609030101010101" charset="-122"/>
                <a:ea typeface="仿宋_GB2312" panose="02010609030101010101" charset="-122"/>
              </a:rPr>
              <a:t>】</a:t>
            </a:r>
            <a:endParaRPr lang="en-US" altLang="zh-CN" dirty="0">
              <a:latin typeface="仿宋_GB2312" panose="02010609030101010101" charset="-122"/>
              <a:ea typeface="仿宋_GB2312" panose="02010609030101010101" charset="-122"/>
            </a:endParaRPr>
          </a:p>
        </p:txBody>
      </p:sp>
      <p:pic>
        <p:nvPicPr>
          <p:cNvPr id="31747" name="Picture 3" descr="balance"/>
          <p:cNvPicPr>
            <a:picLocks noChangeAspect="1"/>
          </p:cNvPicPr>
          <p:nvPr/>
        </p:nvPicPr>
        <p:blipFill>
          <a:blip r:embed="rId1"/>
          <a:stretch>
            <a:fillRect/>
          </a:stretch>
        </p:blipFill>
        <p:spPr>
          <a:xfrm>
            <a:off x="3724593" y="1557338"/>
            <a:ext cx="3887787" cy="3887787"/>
          </a:xfrm>
          <a:prstGeom prst="rect">
            <a:avLst/>
          </a:prstGeom>
          <a:noFill/>
          <a:ln w="9525">
            <a:noFill/>
          </a:ln>
        </p:spPr>
      </p:pic>
      <p:sp>
        <p:nvSpPr>
          <p:cNvPr id="31748" name="Rectangle 4"/>
          <p:cNvSpPr/>
          <p:nvPr/>
        </p:nvSpPr>
        <p:spPr>
          <a:xfrm>
            <a:off x="1800543" y="3635375"/>
            <a:ext cx="1727200" cy="457200"/>
          </a:xfrm>
          <a:prstGeom prst="rect">
            <a:avLst/>
          </a:prstGeom>
          <a:noFill/>
          <a:ln w="12700">
            <a:noFill/>
          </a:ln>
        </p:spPr>
        <p:txBody>
          <a:bodyPr>
            <a:spAutoFit/>
          </a:bodyPr>
          <a:p>
            <a:r>
              <a:rPr lang="zh-CN" altLang="en-US" sz="2400" b="1" dirty="0">
                <a:latin typeface="仿宋_GB2312" panose="02010609030101010101" charset="-122"/>
                <a:ea typeface="仿宋_GB2312" panose="02010609030101010101" charset="-122"/>
              </a:rPr>
              <a:t>侵袭性因素</a:t>
            </a:r>
            <a:endParaRPr lang="zh-CN" altLang="en-US" sz="2400" b="1" dirty="0">
              <a:latin typeface="仿宋_GB2312" panose="02010609030101010101" charset="-122"/>
              <a:ea typeface="仿宋_GB2312" panose="02010609030101010101" charset="-122"/>
            </a:endParaRPr>
          </a:p>
        </p:txBody>
      </p:sp>
      <p:sp>
        <p:nvSpPr>
          <p:cNvPr id="31749" name="Rectangle 5"/>
          <p:cNvSpPr/>
          <p:nvPr/>
        </p:nvSpPr>
        <p:spPr>
          <a:xfrm>
            <a:off x="7612063" y="3635375"/>
            <a:ext cx="2160587" cy="457200"/>
          </a:xfrm>
          <a:prstGeom prst="rect">
            <a:avLst/>
          </a:prstGeom>
          <a:noFill/>
          <a:ln w="12700">
            <a:noFill/>
          </a:ln>
        </p:spPr>
        <p:txBody>
          <a:bodyPr>
            <a:spAutoFit/>
          </a:bodyPr>
          <a:p>
            <a:r>
              <a:rPr lang="zh-CN" altLang="en-US" sz="2400" b="1" dirty="0">
                <a:latin typeface="仿宋_GB2312" panose="02010609030101010101" charset="-122"/>
                <a:ea typeface="仿宋_GB2312" panose="02010609030101010101" charset="-122"/>
              </a:rPr>
              <a:t>黏膜防御因素</a:t>
            </a:r>
            <a:r>
              <a:rPr lang="zh-CN" altLang="en-US" sz="2400" b="1" dirty="0">
                <a:latin typeface="Times New Roman" panose="02020603050405020304" pitchFamily="18" charset="0"/>
                <a:ea typeface="仿宋_GB2312" panose="02010609030101010101" charset="-122"/>
              </a:rPr>
              <a:t> </a:t>
            </a:r>
            <a:endParaRPr lang="zh-CN" altLang="en-US" sz="2400" b="1" dirty="0">
              <a:latin typeface="仿宋_GB2312" panose="02010609030101010101" charset="-122"/>
              <a:ea typeface="仿宋_GB2312" panose="0201060903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type="ctrTitle"/>
          </p:nvPr>
        </p:nvSpPr>
        <p:spPr>
          <a:xfrm>
            <a:off x="395605" y="0"/>
            <a:ext cx="7772400" cy="784860"/>
          </a:xfrm>
        </p:spPr>
        <p:txBody>
          <a:bodyPr vert="horz" wrap="square" lIns="91440" tIns="45720" rIns="91440" bIns="45720" anchor="ctr" anchorCtr="0"/>
          <a:p>
            <a:pPr eaLnBrk="1" hangingPunct="1">
              <a:buClrTx/>
              <a:buSzTx/>
              <a:buFontTx/>
            </a:pPr>
            <a:r>
              <a:rPr lang="zh-CN" altLang="en-US" sz="3600" b="1" kern="1200" dirty="0">
                <a:latin typeface="+mj-lt"/>
                <a:ea typeface="仿宋_GB2312" panose="02010609030101010101" charset="-122"/>
                <a:cs typeface="+mj-cs"/>
              </a:rPr>
              <a:t>防御保护因素</a:t>
            </a:r>
            <a:endParaRPr lang="zh-CN" altLang="en-US" sz="3600" b="1" kern="1200" dirty="0">
              <a:latin typeface="+mj-lt"/>
              <a:ea typeface="仿宋_GB2312" panose="02010609030101010101" charset="-122"/>
              <a:cs typeface="+mj-cs"/>
            </a:endParaRPr>
          </a:p>
        </p:txBody>
      </p:sp>
      <p:sp>
        <p:nvSpPr>
          <p:cNvPr id="32772" name="Rectangle 4"/>
          <p:cNvSpPr/>
          <p:nvPr/>
        </p:nvSpPr>
        <p:spPr>
          <a:xfrm>
            <a:off x="611188" y="3213100"/>
            <a:ext cx="1463675" cy="457200"/>
          </a:xfrm>
          <a:prstGeom prst="rect">
            <a:avLst/>
          </a:prstGeom>
          <a:noFill/>
          <a:ln w="9525">
            <a:noFill/>
          </a:ln>
        </p:spPr>
        <p:txBody>
          <a:bodyPr>
            <a:spAutoFit/>
          </a:bodyPr>
          <a:p>
            <a:pPr>
              <a:spcBef>
                <a:spcPct val="20000"/>
              </a:spcBef>
            </a:pPr>
            <a:r>
              <a:rPr lang="zh-CN" altLang="en-US" sz="2400" b="1" dirty="0">
                <a:solidFill>
                  <a:srgbClr val="FF3399"/>
                </a:solidFill>
                <a:latin typeface="Times New Roman" panose="02020603050405020304" pitchFamily="18" charset="0"/>
                <a:ea typeface="仿宋_GB2312" panose="02010609030101010101" charset="-122"/>
              </a:rPr>
              <a:t>胃屏障</a:t>
            </a:r>
            <a:endParaRPr lang="zh-CN" altLang="en-US" sz="2400" b="1" dirty="0">
              <a:solidFill>
                <a:srgbClr val="FF3399"/>
              </a:solidFill>
              <a:latin typeface="Times New Roman" panose="02020603050405020304" pitchFamily="18" charset="0"/>
              <a:ea typeface="仿宋_GB2312" panose="02010609030101010101" charset="-122"/>
            </a:endParaRPr>
          </a:p>
        </p:txBody>
      </p:sp>
      <p:sp>
        <p:nvSpPr>
          <p:cNvPr id="32773" name="AutoShape 5"/>
          <p:cNvSpPr/>
          <p:nvPr/>
        </p:nvSpPr>
        <p:spPr>
          <a:xfrm>
            <a:off x="1979613" y="1628775"/>
            <a:ext cx="304800" cy="3602038"/>
          </a:xfrm>
          <a:prstGeom prst="leftBrace">
            <a:avLst>
              <a:gd name="adj1" fmla="val 98426"/>
              <a:gd name="adj2" fmla="val 50000"/>
            </a:avLst>
          </a:prstGeom>
          <a:noFill/>
          <a:ln w="222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63" name="Rectangle 3"/>
          <p:cNvSpPr>
            <a:spLocks noGrp="1"/>
          </p:cNvSpPr>
          <p:nvPr>
            <p:ph type="subTitle" idx="1"/>
          </p:nvPr>
        </p:nvSpPr>
        <p:spPr>
          <a:xfrm>
            <a:off x="2484438" y="1412875"/>
            <a:ext cx="6034087" cy="4800600"/>
          </a:xfrm>
        </p:spPr>
        <p:txBody>
          <a:bodyPr vert="horz" wrap="square" lIns="91440" tIns="45720" rIns="91440" bIns="45720" anchor="t" anchorCtr="0"/>
          <a:p>
            <a:pPr algn="l" eaLnBrk="1" hangingPunct="1">
              <a:lnSpc>
                <a:spcPct val="150000"/>
              </a:lnSpc>
              <a:buSzTx/>
            </a:pPr>
            <a:r>
              <a:rPr lang="zh-CN" altLang="en-US" sz="2400" kern="1200" dirty="0">
                <a:solidFill>
                  <a:schemeClr val="tx1"/>
                </a:solidFill>
                <a:latin typeface="+mn-lt"/>
                <a:ea typeface="仿宋_GB2312" panose="02010609030101010101" charset="-122"/>
                <a:cs typeface="+mn-cs"/>
              </a:rPr>
              <a:t>胃粘膜屏障</a:t>
            </a:r>
            <a:endParaRPr lang="zh-CN" altLang="en-US" sz="2400" kern="1200" dirty="0">
              <a:solidFill>
                <a:schemeClr val="tx1"/>
              </a:solidFill>
              <a:latin typeface="+mn-lt"/>
              <a:ea typeface="仿宋_GB2312" panose="02010609030101010101" charset="-122"/>
              <a:cs typeface="+mn-cs"/>
            </a:endParaRPr>
          </a:p>
          <a:p>
            <a:pPr algn="l" eaLnBrk="1" hangingPunct="1">
              <a:lnSpc>
                <a:spcPct val="150000"/>
              </a:lnSpc>
              <a:buSzTx/>
            </a:pPr>
            <a:r>
              <a:rPr lang="zh-CN" altLang="en-US" sz="2400" kern="1200" dirty="0">
                <a:solidFill>
                  <a:schemeClr val="tx1"/>
                </a:solidFill>
                <a:latin typeface="+mn-lt"/>
                <a:ea typeface="仿宋_GB2312" panose="02010609030101010101" charset="-122"/>
                <a:cs typeface="+mn-cs"/>
              </a:rPr>
              <a:t>胃粘液／碳酸氢盐屏障</a:t>
            </a:r>
            <a:endParaRPr lang="zh-CN" altLang="en-US" sz="2400" kern="1200" dirty="0">
              <a:solidFill>
                <a:schemeClr val="tx1"/>
              </a:solidFill>
              <a:latin typeface="+mn-lt"/>
              <a:ea typeface="仿宋_GB2312" panose="02010609030101010101" charset="-122"/>
              <a:cs typeface="+mn-cs"/>
            </a:endParaRPr>
          </a:p>
          <a:p>
            <a:pPr algn="l" eaLnBrk="1" hangingPunct="1">
              <a:lnSpc>
                <a:spcPct val="150000"/>
              </a:lnSpc>
              <a:buSzTx/>
            </a:pPr>
            <a:r>
              <a:rPr lang="zh-CN" altLang="en-US" sz="2400" kern="1200" dirty="0">
                <a:solidFill>
                  <a:schemeClr val="tx1"/>
                </a:solidFill>
                <a:latin typeface="+mn-lt"/>
                <a:ea typeface="仿宋_GB2312" panose="02010609030101010101" charset="-122"/>
                <a:cs typeface="+mn-cs"/>
              </a:rPr>
              <a:t>胃肠粘膜壁丰富的血液供应</a:t>
            </a:r>
            <a:endParaRPr lang="zh-CN" altLang="en-US" sz="2400" kern="1200" dirty="0">
              <a:solidFill>
                <a:schemeClr val="tx1"/>
              </a:solidFill>
              <a:latin typeface="+mn-lt"/>
              <a:ea typeface="仿宋_GB2312" panose="02010609030101010101" charset="-122"/>
              <a:cs typeface="+mn-cs"/>
            </a:endParaRPr>
          </a:p>
          <a:p>
            <a:pPr algn="l" eaLnBrk="1" hangingPunct="1">
              <a:lnSpc>
                <a:spcPct val="150000"/>
              </a:lnSpc>
              <a:buSzTx/>
            </a:pPr>
            <a:r>
              <a:rPr lang="zh-CN" altLang="en-US" sz="2400" kern="1200" dirty="0">
                <a:solidFill>
                  <a:schemeClr val="tx1"/>
                </a:solidFill>
                <a:latin typeface="+mn-lt"/>
                <a:ea typeface="仿宋_GB2312" panose="02010609030101010101" charset="-122"/>
                <a:cs typeface="+mn-cs"/>
              </a:rPr>
              <a:t>细胞更新</a:t>
            </a:r>
            <a:endParaRPr lang="zh-CN" altLang="en-US" sz="2400" kern="1200" dirty="0">
              <a:solidFill>
                <a:schemeClr val="tx1"/>
              </a:solidFill>
              <a:latin typeface="+mn-lt"/>
              <a:ea typeface="仿宋_GB2312" panose="02010609030101010101" charset="-122"/>
              <a:cs typeface="+mn-cs"/>
            </a:endParaRPr>
          </a:p>
          <a:p>
            <a:pPr algn="l" eaLnBrk="1" hangingPunct="1">
              <a:lnSpc>
                <a:spcPct val="150000"/>
              </a:lnSpc>
              <a:buSzTx/>
            </a:pPr>
            <a:r>
              <a:rPr lang="zh-CN" altLang="en-US" sz="2400" kern="1200" dirty="0">
                <a:solidFill>
                  <a:schemeClr val="tx1"/>
                </a:solidFill>
                <a:latin typeface="+mn-lt"/>
                <a:ea typeface="仿宋_GB2312" panose="02010609030101010101" charset="-122"/>
                <a:cs typeface="+mn-cs"/>
              </a:rPr>
              <a:t>前列腺素</a:t>
            </a:r>
            <a:endParaRPr lang="zh-CN" altLang="en-US" sz="2400" kern="1200" dirty="0">
              <a:solidFill>
                <a:schemeClr val="tx1"/>
              </a:solidFill>
              <a:latin typeface="+mn-lt"/>
              <a:ea typeface="仿宋_GB2312" panose="02010609030101010101" charset="-122"/>
              <a:cs typeface="+mn-cs"/>
            </a:endParaRPr>
          </a:p>
          <a:p>
            <a:pPr algn="l" eaLnBrk="1" hangingPunct="1">
              <a:lnSpc>
                <a:spcPct val="150000"/>
              </a:lnSpc>
              <a:buSzTx/>
            </a:pPr>
            <a:r>
              <a:rPr lang="zh-CN" altLang="en-US" sz="2400" kern="1200" dirty="0">
                <a:solidFill>
                  <a:schemeClr val="tx1"/>
                </a:solidFill>
                <a:latin typeface="+mn-lt"/>
                <a:ea typeface="仿宋_GB2312" panose="02010609030101010101" charset="-122"/>
                <a:cs typeface="+mn-cs"/>
              </a:rPr>
              <a:t>表皮生长因子</a:t>
            </a:r>
            <a:endParaRPr lang="zh-CN" altLang="en-US" sz="2400" kern="1200" dirty="0">
              <a:solidFill>
                <a:schemeClr val="tx1"/>
              </a:solidFill>
              <a:latin typeface="+mn-lt"/>
              <a:ea typeface="仿宋_GB2312" panose="0201060903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2000"/>
                                  </p:stCondLst>
                                  <p:childTnLst>
                                    <p:set>
                                      <p:cBhvr>
                                        <p:cTn id="6" dur="1" fill="hold">
                                          <p:stCondLst>
                                            <p:cond delay="0"/>
                                          </p:stCondLst>
                                        </p:cTn>
                                        <p:tgtEl>
                                          <p:spTgt spid="15363"/>
                                        </p:tgtEl>
                                        <p:attrNameLst>
                                          <p:attrName>style.visibility</p:attrName>
                                        </p:attrNameLst>
                                      </p:cBhvr>
                                      <p:to>
                                        <p:strVal val="visible"/>
                                      </p:to>
                                    </p:set>
                                    <p:animEffect transition="in" filter="dissolve">
                                      <p:cBhvr>
                                        <p:cTn id="7"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4"/>
          <p:cNvSpPr>
            <a:spLocks noGrp="1"/>
          </p:cNvSpPr>
          <p:nvPr>
            <p:ph type="title"/>
          </p:nvPr>
        </p:nvSpPr>
        <p:spPr>
          <a:xfrm>
            <a:off x="179705" y="61595"/>
            <a:ext cx="8229600" cy="671195"/>
          </a:xfrm>
        </p:spPr>
        <p:txBody>
          <a:bodyPr vert="horz" wrap="square" lIns="91440" tIns="45720" rIns="91440" bIns="45720" anchor="ctr" anchorCtr="0">
            <a:normAutofit fontScale="90000"/>
          </a:bodyPr>
          <a:p>
            <a:pPr eaLnBrk="1" hangingPunct="1"/>
            <a:r>
              <a:rPr lang="zh-CN" altLang="en-US" b="1" dirty="0">
                <a:ea typeface="仿宋_GB2312" panose="02010609030101010101" charset="-122"/>
              </a:rPr>
              <a:t>损害攻击因素</a:t>
            </a:r>
            <a:endParaRPr lang="zh-CN" altLang="en-US" b="1" dirty="0">
              <a:ea typeface="仿宋_GB2312" panose="02010609030101010101" charset="-122"/>
            </a:endParaRPr>
          </a:p>
        </p:txBody>
      </p:sp>
      <p:sp>
        <p:nvSpPr>
          <p:cNvPr id="16387" name="Rectangle 3"/>
          <p:cNvSpPr>
            <a:spLocks noGrp="1"/>
          </p:cNvSpPr>
          <p:nvPr>
            <p:ph type="subTitle" idx="4294967295"/>
          </p:nvPr>
        </p:nvSpPr>
        <p:spPr>
          <a:xfrm>
            <a:off x="539750" y="1341438"/>
            <a:ext cx="5111750" cy="4572000"/>
          </a:xfrm>
        </p:spPr>
        <p:txBody>
          <a:bodyPr vert="horz" wrap="square" lIns="91440" tIns="45720" rIns="91440" bIns="45720" anchor="t" anchorCtr="0">
            <a:normAutofit lnSpcReduction="10000"/>
          </a:bodyPr>
          <a:lstStyle>
            <a:lvl1pPr marL="0" lvl="0" indent="0" algn="ctr">
              <a:buClr>
                <a:schemeClr val="hlink"/>
              </a:buClr>
              <a:buSzTx/>
              <a:buFont typeface="Wingdings" panose="05000000000000000000" pitchFamily="2" charset="2"/>
              <a:buNone/>
              <a:defRPr/>
            </a:lvl1pPr>
            <a:lvl2pPr marL="457200" lvl="1" indent="0" algn="ctr">
              <a:buClr>
                <a:schemeClr val="accent1"/>
              </a:buClr>
              <a:buSzTx/>
              <a:buFont typeface="Wingdings" panose="05000000000000000000" pitchFamily="2" charset="2"/>
              <a:buNone/>
              <a:defRPr/>
            </a:lvl2pPr>
            <a:lvl3pPr marL="914400" lvl="2" indent="0" algn="ctr">
              <a:buClr>
                <a:schemeClr val="tx1"/>
              </a:buClr>
              <a:buSzTx/>
              <a:buFont typeface="Wingdings" panose="05000000000000000000" pitchFamily="2" charset="2"/>
              <a:buNone/>
              <a:defRPr/>
            </a:lvl3pPr>
            <a:lvl4pPr marL="1371600" lvl="3" indent="0" algn="ctr">
              <a:buClrTx/>
              <a:buSzTx/>
              <a:buFont typeface="Wingdings" panose="05000000000000000000" pitchFamily="2" charset="2"/>
              <a:buNone/>
              <a:defRPr/>
            </a:lvl4pPr>
            <a:lvl5pPr marL="1828800" lvl="4" indent="0" algn="ctr">
              <a:buClrTx/>
              <a:buSzTx/>
              <a:buFont typeface="Wingdings" panose="05000000000000000000" pitchFamily="2" charset="2"/>
              <a:buNone/>
              <a:defRPr/>
            </a:lvl5pPr>
          </a:lstStyle>
          <a:p>
            <a:pPr lvl="0" algn="l" eaLnBrk="1" fontAlgn="t" hangingPunct="1">
              <a:lnSpc>
                <a:spcPct val="150000"/>
              </a:lnSpc>
            </a:pPr>
            <a:r>
              <a:rPr lang="en-US" altLang="zh-CN" sz="2400" dirty="0">
                <a:solidFill>
                  <a:srgbClr val="FFFFFF"/>
                </a:solidFill>
                <a:latin typeface="仿宋_GB2312" panose="02010609030101010101" charset="-122"/>
                <a:ea typeface="仿宋_GB2312" panose="02010609030101010101" charset="-122"/>
              </a:rPr>
              <a:t>◆</a:t>
            </a:r>
            <a:r>
              <a:rPr lang="zh-CN" altLang="en-US" sz="2400" dirty="0">
                <a:latin typeface="仿宋_GB2312" panose="02010609030101010101" charset="-122"/>
                <a:ea typeface="仿宋_GB2312" panose="02010609030101010101" charset="-122"/>
                <a:hlinkClick r:id="rId1" action="ppaction://hlinksldjump"/>
              </a:rPr>
              <a:t>幽门螺杆菌</a:t>
            </a:r>
            <a:r>
              <a:rPr lang="en-US" altLang="zh-CN" sz="2400" dirty="0">
                <a:latin typeface="仿宋_GB2312" panose="02010609030101010101" charset="-122"/>
                <a:ea typeface="仿宋_GB2312" panose="02010609030101010101" charset="-122"/>
                <a:hlinkClick r:id="rId1" action="ppaction://hlinksldjump"/>
              </a:rPr>
              <a:t>(Hp)</a:t>
            </a:r>
            <a:r>
              <a:rPr lang="zh-CN" altLang="en-US" sz="2400" dirty="0">
                <a:latin typeface="仿宋_GB2312" panose="02010609030101010101" charset="-122"/>
                <a:ea typeface="仿宋_GB2312" panose="02010609030101010101" charset="-122"/>
              </a:rPr>
              <a:t>感染－最主要</a:t>
            </a:r>
            <a:endParaRPr lang="zh-CN" altLang="en-US" sz="2400" dirty="0">
              <a:latin typeface="仿宋_GB2312" panose="02010609030101010101" charset="-122"/>
              <a:ea typeface="仿宋_GB2312" panose="02010609030101010101" charset="-122"/>
            </a:endParaRPr>
          </a:p>
          <a:p>
            <a:pPr lvl="0" algn="l" eaLnBrk="1" fontAlgn="t" hangingPunct="1">
              <a:lnSpc>
                <a:spcPct val="150000"/>
              </a:lnSpc>
            </a:pPr>
            <a:r>
              <a:rPr lang="zh-CN" altLang="en-US" sz="2400" dirty="0">
                <a:latin typeface="仿宋_GB2312" panose="02010609030101010101" charset="-122"/>
                <a:ea typeface="仿宋_GB2312" panose="02010609030101010101" charset="-122"/>
              </a:rPr>
              <a:t>◆</a:t>
            </a:r>
            <a:r>
              <a:rPr lang="zh-CN" altLang="en-US" sz="2400" dirty="0">
                <a:latin typeface="仿宋_GB2312" panose="02010609030101010101" charset="-122"/>
                <a:ea typeface="仿宋_GB2312" panose="02010609030101010101" charset="-122"/>
                <a:hlinkClick r:id="rId2" action="ppaction://hlinksldjump"/>
              </a:rPr>
              <a:t>胃酸－胃蛋白酶</a:t>
            </a:r>
            <a:r>
              <a:rPr lang="zh-CN" altLang="en-US" sz="2400" dirty="0">
                <a:latin typeface="仿宋_GB2312" panose="02010609030101010101" charset="-122"/>
                <a:ea typeface="仿宋_GB2312" panose="02010609030101010101" charset="-122"/>
              </a:rPr>
              <a:t>的自身消化作用</a:t>
            </a:r>
            <a:endParaRPr lang="zh-CN" altLang="en-US" sz="2400" dirty="0">
              <a:latin typeface="仿宋_GB2312" panose="02010609030101010101" charset="-122"/>
              <a:ea typeface="仿宋_GB2312" panose="02010609030101010101" charset="-122"/>
            </a:endParaRPr>
          </a:p>
          <a:p>
            <a:pPr lvl="0" algn="l" eaLnBrk="1" fontAlgn="t" hangingPunct="1">
              <a:lnSpc>
                <a:spcPct val="150000"/>
              </a:lnSpc>
            </a:pPr>
            <a:r>
              <a:rPr lang="zh-CN" altLang="en-US" sz="2400" dirty="0">
                <a:latin typeface="仿宋_GB2312" panose="02010609030101010101" charset="-122"/>
                <a:ea typeface="仿宋_GB2312" panose="02010609030101010101" charset="-122"/>
              </a:rPr>
              <a:t>◆食物的化学性和机械损伤</a:t>
            </a:r>
            <a:endParaRPr lang="zh-CN" altLang="en-US" sz="2400" dirty="0">
              <a:latin typeface="仿宋_GB2312" panose="02010609030101010101" charset="-122"/>
              <a:ea typeface="仿宋_GB2312" panose="02010609030101010101" charset="-122"/>
            </a:endParaRPr>
          </a:p>
          <a:p>
            <a:pPr lvl="0" algn="l" eaLnBrk="1" fontAlgn="t" hangingPunct="1">
              <a:lnSpc>
                <a:spcPct val="150000"/>
              </a:lnSpc>
            </a:pPr>
            <a:r>
              <a:rPr lang="zh-CN" altLang="en-US" sz="2400" dirty="0">
                <a:latin typeface="仿宋_GB2312" panose="02010609030101010101" charset="-122"/>
                <a:ea typeface="仿宋_GB2312" panose="02010609030101010101" charset="-122"/>
              </a:rPr>
              <a:t>◆</a:t>
            </a:r>
            <a:r>
              <a:rPr lang="zh-CN" altLang="en-US" sz="2400" dirty="0">
                <a:latin typeface="仿宋_GB2312" panose="02010609030101010101" charset="-122"/>
                <a:ea typeface="仿宋_GB2312" panose="02010609030101010101" charset="-122"/>
                <a:hlinkClick r:id="rId3" action="ppaction://hlinksldjump"/>
              </a:rPr>
              <a:t>遗传因素</a:t>
            </a:r>
            <a:endParaRPr lang="zh-CN" altLang="en-US" sz="2400" dirty="0">
              <a:latin typeface="仿宋_GB2312" panose="02010609030101010101" charset="-122"/>
              <a:ea typeface="仿宋_GB2312" panose="02010609030101010101" charset="-122"/>
            </a:endParaRPr>
          </a:p>
          <a:p>
            <a:pPr lvl="0" algn="l" eaLnBrk="1" fontAlgn="t" hangingPunct="1">
              <a:lnSpc>
                <a:spcPct val="150000"/>
              </a:lnSpc>
            </a:pPr>
            <a:r>
              <a:rPr lang="zh-CN" altLang="en-US" sz="2400" dirty="0">
                <a:latin typeface="仿宋_GB2312" panose="02010609030101010101" charset="-122"/>
                <a:ea typeface="仿宋_GB2312" panose="02010609030101010101" charset="-122"/>
              </a:rPr>
              <a:t>◆</a:t>
            </a:r>
            <a:r>
              <a:rPr lang="zh-CN" altLang="en-US" sz="2400" dirty="0">
                <a:latin typeface="仿宋_GB2312" panose="02010609030101010101" charset="-122"/>
                <a:ea typeface="仿宋_GB2312" panose="02010609030101010101" charset="-122"/>
                <a:hlinkClick r:id="rId4" action="ppaction://hlinksldjump"/>
              </a:rPr>
              <a:t>精神紧张、情绪应激</a:t>
            </a:r>
            <a:endParaRPr lang="zh-CN" altLang="en-US" sz="2400" dirty="0">
              <a:latin typeface="仿宋_GB2312" panose="02010609030101010101" charset="-122"/>
              <a:ea typeface="仿宋_GB2312" panose="02010609030101010101" charset="-122"/>
            </a:endParaRPr>
          </a:p>
          <a:p>
            <a:pPr lvl="0" algn="l" eaLnBrk="1" fontAlgn="t" hangingPunct="1">
              <a:lnSpc>
                <a:spcPct val="150000"/>
              </a:lnSpc>
            </a:pPr>
            <a:r>
              <a:rPr lang="zh-CN" altLang="en-US" sz="2400" dirty="0">
                <a:latin typeface="仿宋_GB2312" panose="02010609030101010101" charset="-122"/>
                <a:ea typeface="仿宋_GB2312" panose="02010609030101010101" charset="-122"/>
              </a:rPr>
              <a:t>◆</a:t>
            </a:r>
            <a:r>
              <a:rPr lang="zh-CN" altLang="en-US" sz="2400" dirty="0">
                <a:latin typeface="仿宋_GB2312" panose="02010609030101010101" charset="-122"/>
                <a:ea typeface="仿宋_GB2312" panose="02010609030101010101" charset="-122"/>
                <a:hlinkClick r:id="rId5" action="ppaction://hlinksldjump"/>
              </a:rPr>
              <a:t>非甾体类抗炎药</a:t>
            </a:r>
            <a:endParaRPr lang="zh-CN" altLang="en-US" sz="2400" dirty="0">
              <a:latin typeface="仿宋_GB2312" panose="02010609030101010101" charset="-122"/>
              <a:ea typeface="仿宋_GB2312" panose="02010609030101010101" charset="-122"/>
            </a:endParaRPr>
          </a:p>
          <a:p>
            <a:pPr lvl="0" algn="l" eaLnBrk="1" fontAlgn="t" hangingPunct="1">
              <a:lnSpc>
                <a:spcPct val="150000"/>
              </a:lnSpc>
            </a:pPr>
            <a:r>
              <a:rPr lang="zh-CN" altLang="en-US" sz="2400" dirty="0">
                <a:latin typeface="仿宋_GB2312" panose="02010609030101010101" charset="-122"/>
                <a:ea typeface="仿宋_GB2312" panose="02010609030101010101" charset="-122"/>
              </a:rPr>
              <a:t>◆胆汁反流、</a:t>
            </a:r>
            <a:r>
              <a:rPr lang="zh-CN" altLang="en-US" sz="2400" dirty="0">
                <a:latin typeface="仿宋_GB2312" panose="02010609030101010101" charset="-122"/>
                <a:ea typeface="仿宋_GB2312" panose="02010609030101010101" charset="-122"/>
                <a:hlinkClick r:id="rId6" action="ppaction://hlinksldjump"/>
              </a:rPr>
              <a:t>不良饮食行为</a:t>
            </a:r>
            <a:endParaRPr lang="zh-CN" altLang="en-US" sz="2400" dirty="0">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checkerboard(across)">
                                      <p:cBhvr>
                                        <p:cTn id="7" dur="5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5"/>
          <p:cNvSpPr>
            <a:spLocks noGrp="1"/>
          </p:cNvSpPr>
          <p:nvPr/>
        </p:nvSpPr>
        <p:spPr>
          <a:xfrm>
            <a:off x="251143" y="404495"/>
            <a:ext cx="8229600" cy="1143000"/>
          </a:xfrm>
          <a:prstGeom prst="rect">
            <a:avLst/>
          </a:prstGeom>
          <a:noFill/>
          <a:ln w="9525">
            <a:noFill/>
          </a:ln>
        </p:spPr>
        <p:txBody>
          <a:bodyPr vert="horz" wrap="square" lIns="91440" tIns="45720" rIns="91440" bIns="45720" anchor="ctr" anchorCtr="0"/>
          <a:lstStyle>
            <a:lvl1pPr algn="r" rtl="0" eaLnBrk="0" fontAlgn="base" hangingPunct="0">
              <a:spcBef>
                <a:spcPct val="0"/>
              </a:spcBef>
              <a:spcAft>
                <a:spcPct val="0"/>
              </a:spcAft>
              <a:defRPr sz="3600" b="1" kern="1200">
                <a:solidFill>
                  <a:srgbClr val="FFFFFF"/>
                </a:solidFill>
                <a:latin typeface="Arial" panose="020B0604020202020204" pitchFamily="34" charset="0"/>
                <a:ea typeface="+mn-ea"/>
                <a:cs typeface="+mn-ea"/>
              </a:defRPr>
            </a:lvl1pPr>
            <a:lvl2pPr algn="r" rtl="0" eaLnBrk="0" fontAlgn="base" hangingPunct="0">
              <a:spcBef>
                <a:spcPct val="0"/>
              </a:spcBef>
              <a:spcAft>
                <a:spcPct val="0"/>
              </a:spcAft>
              <a:defRPr sz="3600" b="1">
                <a:solidFill>
                  <a:srgbClr val="FFFFFF"/>
                </a:solidFill>
                <a:latin typeface="Arial" panose="020B0604020202020204" pitchFamily="34" charset="0"/>
              </a:defRPr>
            </a:lvl2pPr>
            <a:lvl3pPr algn="r" rtl="0" eaLnBrk="0" fontAlgn="base" hangingPunct="0">
              <a:spcBef>
                <a:spcPct val="0"/>
              </a:spcBef>
              <a:spcAft>
                <a:spcPct val="0"/>
              </a:spcAft>
              <a:defRPr sz="3600" b="1">
                <a:solidFill>
                  <a:srgbClr val="FFFFFF"/>
                </a:solidFill>
                <a:latin typeface="Arial" panose="020B0604020202020204" pitchFamily="34" charset="0"/>
              </a:defRPr>
            </a:lvl3pPr>
            <a:lvl4pPr algn="r" rtl="0" eaLnBrk="0" fontAlgn="base" hangingPunct="0">
              <a:spcBef>
                <a:spcPct val="0"/>
              </a:spcBef>
              <a:spcAft>
                <a:spcPct val="0"/>
              </a:spcAft>
              <a:defRPr sz="3600" b="1">
                <a:solidFill>
                  <a:srgbClr val="FFFFFF"/>
                </a:solidFill>
                <a:latin typeface="Arial" panose="020B0604020202020204" pitchFamily="34" charset="0"/>
              </a:defRPr>
            </a:lvl4pPr>
            <a:lvl5pPr algn="r" rtl="0" eaLnBrk="0" fontAlgn="base" hangingPunct="0">
              <a:spcBef>
                <a:spcPct val="0"/>
              </a:spcBef>
              <a:spcAft>
                <a:spcPct val="0"/>
              </a:spcAft>
              <a:defRPr sz="3600" b="1">
                <a:solidFill>
                  <a:srgbClr val="FFFFFF"/>
                </a:solidFill>
                <a:latin typeface="Arial" panose="020B0604020202020204" pitchFamily="34" charset="0"/>
              </a:defRPr>
            </a:lvl5pPr>
            <a:lvl6pPr marL="457200" algn="r" rtl="0" fontAlgn="base">
              <a:spcBef>
                <a:spcPct val="0"/>
              </a:spcBef>
              <a:spcAft>
                <a:spcPct val="0"/>
              </a:spcAft>
              <a:defRPr sz="3600" b="1">
                <a:solidFill>
                  <a:srgbClr val="FFFFFF"/>
                </a:solidFill>
                <a:latin typeface="Arial" panose="020B0604020202020204" pitchFamily="34" charset="0"/>
              </a:defRPr>
            </a:lvl6pPr>
            <a:lvl7pPr marL="914400" algn="r" rtl="0" fontAlgn="base">
              <a:spcBef>
                <a:spcPct val="0"/>
              </a:spcBef>
              <a:spcAft>
                <a:spcPct val="0"/>
              </a:spcAft>
              <a:defRPr sz="3600" b="1">
                <a:solidFill>
                  <a:srgbClr val="FFFFFF"/>
                </a:solidFill>
                <a:latin typeface="Arial" panose="020B0604020202020204" pitchFamily="34" charset="0"/>
              </a:defRPr>
            </a:lvl7pPr>
            <a:lvl8pPr marL="1371600" algn="r" rtl="0" fontAlgn="base">
              <a:spcBef>
                <a:spcPct val="0"/>
              </a:spcBef>
              <a:spcAft>
                <a:spcPct val="0"/>
              </a:spcAft>
              <a:defRPr sz="3600" b="1">
                <a:solidFill>
                  <a:srgbClr val="FFFFFF"/>
                </a:solidFill>
                <a:latin typeface="Arial" panose="020B0604020202020204" pitchFamily="34" charset="0"/>
              </a:defRPr>
            </a:lvl8pPr>
            <a:lvl9pPr marL="1828800" algn="r" rtl="0" fontAlgn="base">
              <a:spcBef>
                <a:spcPct val="0"/>
              </a:spcBef>
              <a:spcAft>
                <a:spcPct val="0"/>
              </a:spcAft>
              <a:defRPr sz="3600" b="1">
                <a:solidFill>
                  <a:srgbClr val="FFFFFF"/>
                </a:solidFill>
                <a:latin typeface="Arial" panose="020B0604020202020204" pitchFamily="34" charset="0"/>
              </a:defRPr>
            </a:lvl9pPr>
          </a:lstStyle>
          <a:p>
            <a:pPr eaLnBrk="1" hangingPunct="1"/>
            <a:r>
              <a:rPr lang="zh-CN" altLang="en-US" dirty="0">
                <a:latin typeface="仿宋_GB2312" panose="02010609030101010101" charset="-122"/>
                <a:ea typeface="仿宋_GB2312" panose="02010609030101010101" charset="-122"/>
              </a:rPr>
              <a:t>一．幽门螺杆菌感染（</a:t>
            </a:r>
            <a:r>
              <a:rPr lang="en-US" altLang="zh-CN" dirty="0">
                <a:latin typeface="仿宋_GB2312" panose="02010609030101010101" charset="-122"/>
                <a:ea typeface="仿宋_GB2312" panose="02010609030101010101" charset="-122"/>
              </a:rPr>
              <a:t>Hp</a:t>
            </a:r>
            <a:r>
              <a:rPr lang="zh-CN" altLang="en-US" dirty="0">
                <a:latin typeface="仿宋_GB2312" panose="02010609030101010101" charset="-122"/>
                <a:ea typeface="仿宋_GB2312" panose="02010609030101010101" charset="-122"/>
              </a:rPr>
              <a:t>）</a:t>
            </a:r>
            <a:endParaRPr lang="zh-CN" altLang="en-US" dirty="0">
              <a:latin typeface="仿宋_GB2312" panose="02010609030101010101" charset="-122"/>
              <a:ea typeface="仿宋_GB2312" panose="02010609030101010101" charset="-122"/>
            </a:endParaRPr>
          </a:p>
        </p:txBody>
      </p:sp>
      <p:sp>
        <p:nvSpPr>
          <p:cNvPr id="2" name="Rectangle 5"/>
          <p:cNvSpPr>
            <a:spLocks noGrp="1"/>
          </p:cNvSpPr>
          <p:nvPr>
            <p:ph type="title"/>
          </p:nvPr>
        </p:nvSpPr>
        <p:spPr>
          <a:xfrm>
            <a:off x="482283" y="-92075"/>
            <a:ext cx="8229600" cy="1143000"/>
          </a:xfrm>
        </p:spPr>
        <p:txBody>
          <a:bodyPr vert="horz" wrap="square" lIns="91440" tIns="45720" rIns="91440" bIns="45720" anchor="ctr" anchorCtr="0"/>
          <a:p>
            <a:pPr eaLnBrk="1" hangingPunct="1"/>
            <a:r>
              <a:rPr lang="zh-CN" altLang="en-US" b="1" dirty="0">
                <a:latin typeface="仿宋_GB2312" panose="02010609030101010101" charset="-122"/>
                <a:ea typeface="仿宋_GB2312" panose="02010609030101010101" charset="-122"/>
              </a:rPr>
              <a:t>一．幽门螺杆菌感染（</a:t>
            </a:r>
            <a:r>
              <a:rPr lang="en-US" altLang="zh-CN" b="1" dirty="0">
                <a:latin typeface="仿宋_GB2312" panose="02010609030101010101" charset="-122"/>
                <a:ea typeface="仿宋_GB2312" panose="02010609030101010101" charset="-122"/>
              </a:rPr>
              <a:t>Hp</a:t>
            </a:r>
            <a:r>
              <a:rPr lang="zh-CN" altLang="en-US" b="1" dirty="0">
                <a:latin typeface="仿宋_GB2312" panose="02010609030101010101" charset="-122"/>
                <a:ea typeface="仿宋_GB2312" panose="02010609030101010101" charset="-122"/>
              </a:rPr>
              <a:t>）</a:t>
            </a:r>
            <a:endParaRPr lang="zh-CN" altLang="en-US" b="1" dirty="0">
              <a:latin typeface="仿宋_GB2312" panose="02010609030101010101" charset="-122"/>
              <a:ea typeface="仿宋_GB2312" panose="02010609030101010101" charset="-122"/>
            </a:endParaRPr>
          </a:p>
        </p:txBody>
      </p:sp>
      <p:sp>
        <p:nvSpPr>
          <p:cNvPr id="3" name="Rectangle 2"/>
          <p:cNvSpPr>
            <a:spLocks noGrp="1"/>
          </p:cNvSpPr>
          <p:nvPr>
            <p:ph type="body" idx="4294967295"/>
          </p:nvPr>
        </p:nvSpPr>
        <p:spPr>
          <a:xfrm>
            <a:off x="1750060" y="1050925"/>
            <a:ext cx="8496300" cy="2519363"/>
          </a:xfrm>
        </p:spPr>
        <p:txBody>
          <a:bodyPr vert="horz" wrap="square" lIns="91440" tIns="45720" rIns="91440" bIns="45720" anchor="t" anchorCtr="0"/>
          <a:p>
            <a:pPr algn="just" eaLnBrk="1" hangingPunct="1">
              <a:lnSpc>
                <a:spcPct val="150000"/>
              </a:lnSpc>
              <a:buNone/>
            </a:pPr>
            <a:endParaRPr lang="en-US" altLang="zh-CN" sz="2400" dirty="0">
              <a:latin typeface="仿宋_GB2312" panose="02010609030101010101" charset="-122"/>
              <a:ea typeface="仿宋_GB2312" panose="02010609030101010101" charset="-122"/>
            </a:endParaRPr>
          </a:p>
          <a:p>
            <a:pPr algn="just" eaLnBrk="1" hangingPunct="1">
              <a:lnSpc>
                <a:spcPct val="150000"/>
              </a:lnSpc>
              <a:buBlip>
                <a:blip r:embed="rId1"/>
              </a:buBlip>
            </a:pPr>
            <a:r>
              <a:rPr lang="zh-CN" altLang="en-US" sz="2400" dirty="0">
                <a:latin typeface="仿宋_GB2312" panose="02010609030101010101" charset="-122"/>
                <a:ea typeface="仿宋_GB2312" panose="02010609030101010101" charset="-122"/>
              </a:rPr>
              <a:t>自</a:t>
            </a:r>
            <a:r>
              <a:rPr lang="en-US" altLang="zh-CN" sz="2400" dirty="0">
                <a:latin typeface="仿宋_GB2312" panose="02010609030101010101" charset="-122"/>
                <a:ea typeface="仿宋_GB2312" panose="02010609030101010101" charset="-122"/>
              </a:rPr>
              <a:t>1983</a:t>
            </a:r>
            <a:r>
              <a:rPr lang="zh-CN" altLang="en-US" sz="2400" dirty="0">
                <a:latin typeface="仿宋_GB2312" panose="02010609030101010101" charset="-122"/>
                <a:ea typeface="仿宋_GB2312" panose="02010609030101010101" charset="-122"/>
              </a:rPr>
              <a:t>年国外学者</a:t>
            </a:r>
            <a:r>
              <a:rPr lang="en-US" altLang="zh-CN" sz="2400" dirty="0">
                <a:latin typeface="仿宋_GB2312" panose="02010609030101010101" charset="-122"/>
                <a:ea typeface="仿宋_GB2312" panose="02010609030101010101" charset="-122"/>
              </a:rPr>
              <a:t>Warran</a:t>
            </a:r>
            <a:r>
              <a:rPr lang="zh-CN" altLang="en-US" sz="2400" dirty="0">
                <a:latin typeface="仿宋_GB2312" panose="02010609030101010101" charset="-122"/>
                <a:ea typeface="仿宋_GB2312" panose="02010609030101010101" charset="-122"/>
              </a:rPr>
              <a:t>和</a:t>
            </a:r>
            <a:r>
              <a:rPr lang="en-US" altLang="zh-CN" sz="2400" dirty="0">
                <a:latin typeface="仿宋_GB2312" panose="02010609030101010101" charset="-122"/>
                <a:ea typeface="仿宋_GB2312" panose="02010609030101010101" charset="-122"/>
              </a:rPr>
              <a:t>Marshall</a:t>
            </a:r>
            <a:r>
              <a:rPr lang="zh-CN" altLang="en-US" sz="2400" dirty="0">
                <a:latin typeface="仿宋_GB2312" panose="02010609030101010101" charset="-122"/>
                <a:ea typeface="仿宋_GB2312" panose="02010609030101010101" charset="-122"/>
              </a:rPr>
              <a:t>从慢性胃炎患者胃粘膜中培养出幽门螺杆菌</a:t>
            </a:r>
            <a:r>
              <a:rPr lang="en-US" altLang="zh-CN" sz="2400" dirty="0">
                <a:latin typeface="仿宋_GB2312" panose="02010609030101010101" charset="-122"/>
                <a:ea typeface="仿宋_GB2312" panose="02010609030101010101" charset="-122"/>
              </a:rPr>
              <a:t>(Hp)</a:t>
            </a:r>
            <a:r>
              <a:rPr lang="zh-CN" altLang="en-US" sz="2400" dirty="0">
                <a:latin typeface="仿宋_GB2312" panose="02010609030101010101" charset="-122"/>
                <a:ea typeface="仿宋_GB2312" panose="02010609030101010101" charset="-122"/>
              </a:rPr>
              <a:t>以来</a:t>
            </a:r>
            <a:r>
              <a:rPr lang="en-US" altLang="zh-CN" sz="2400" dirty="0">
                <a:latin typeface="仿宋_GB2312" panose="02010609030101010101" charset="-122"/>
                <a:ea typeface="仿宋_GB2312" panose="02010609030101010101" charset="-122"/>
              </a:rPr>
              <a:t>,</a:t>
            </a:r>
            <a:r>
              <a:rPr lang="zh-CN" altLang="en-US" sz="2400" dirty="0">
                <a:latin typeface="仿宋_GB2312" panose="02010609030101010101" charset="-122"/>
                <a:ea typeface="仿宋_GB2312" panose="02010609030101010101" charset="-122"/>
              </a:rPr>
              <a:t>大量研究充分证明</a:t>
            </a:r>
            <a:r>
              <a:rPr lang="en-US" altLang="zh-CN" sz="2400" dirty="0">
                <a:latin typeface="仿宋_GB2312" panose="02010609030101010101" charset="-122"/>
                <a:ea typeface="仿宋_GB2312" panose="02010609030101010101" charset="-122"/>
              </a:rPr>
              <a:t>, Hp</a:t>
            </a:r>
            <a:r>
              <a:rPr lang="zh-CN" altLang="en-US" sz="2400" dirty="0">
                <a:latin typeface="仿宋_GB2312" panose="02010609030101010101" charset="-122"/>
                <a:ea typeface="仿宋_GB2312" panose="02010609030101010101" charset="-122"/>
              </a:rPr>
              <a:t>感染是消化性溃疡的主要病因</a:t>
            </a:r>
            <a:r>
              <a:rPr lang="en-US" altLang="zh-CN" sz="2400" dirty="0">
                <a:latin typeface="仿宋_GB2312" panose="02010609030101010101" charset="-122"/>
                <a:ea typeface="仿宋_GB2312" panose="02010609030101010101" charset="-122"/>
              </a:rPr>
              <a:t>.</a:t>
            </a:r>
            <a:r>
              <a:rPr lang="en-US" altLang="zh-CN" sz="2400" dirty="0">
                <a:ea typeface="仿宋_GB2312" panose="02010609030101010101" charset="-122"/>
              </a:rPr>
              <a:t> </a:t>
            </a:r>
            <a:endParaRPr lang="en-US" altLang="zh-CN" sz="2400" dirty="0">
              <a:latin typeface="仿宋_GB2312" panose="02010609030101010101" charset="-122"/>
              <a:ea typeface="仿宋_GB2312" panose="02010609030101010101" charset="-122"/>
            </a:endParaRPr>
          </a:p>
        </p:txBody>
      </p:sp>
      <p:sp>
        <p:nvSpPr>
          <p:cNvPr id="17411" name="Rectangle 3"/>
          <p:cNvSpPr/>
          <p:nvPr/>
        </p:nvSpPr>
        <p:spPr>
          <a:xfrm>
            <a:off x="1808798" y="3570288"/>
            <a:ext cx="4824412" cy="1881187"/>
          </a:xfrm>
          <a:prstGeom prst="rect">
            <a:avLst/>
          </a:prstGeom>
          <a:noFill/>
          <a:ln w="12700">
            <a:noFill/>
          </a:ln>
        </p:spPr>
        <p:txBody>
          <a:bodyPr>
            <a:spAutoFit/>
          </a:bodyPr>
          <a:p>
            <a:pPr>
              <a:lnSpc>
                <a:spcPct val="130000"/>
              </a:lnSpc>
              <a:spcBef>
                <a:spcPct val="50000"/>
              </a:spcBef>
              <a:buClr>
                <a:srgbClr val="FF0066"/>
              </a:buClr>
              <a:buSzPct val="75000"/>
              <a:buFont typeface="Wingdings" panose="05000000000000000000" pitchFamily="2" charset="2"/>
              <a:buChar char="q"/>
            </a:pPr>
            <a:r>
              <a:rPr lang="zh-CN" altLang="en-US" sz="2400" b="1" dirty="0">
                <a:latin typeface="仿宋_GB2312" panose="02010609030101010101" charset="-122"/>
                <a:ea typeface="仿宋_GB2312" panose="02010609030101010101" charset="-122"/>
              </a:rPr>
              <a:t>不同毒力菌株</a:t>
            </a:r>
            <a:endParaRPr lang="zh-CN" altLang="en-US" sz="2400" b="1" dirty="0">
              <a:latin typeface="仿宋_GB2312" panose="02010609030101010101" charset="-122"/>
              <a:ea typeface="仿宋_GB2312" panose="02010609030101010101" charset="-122"/>
            </a:endParaRPr>
          </a:p>
          <a:p>
            <a:pPr>
              <a:lnSpc>
                <a:spcPct val="130000"/>
              </a:lnSpc>
              <a:spcBef>
                <a:spcPct val="50000"/>
              </a:spcBef>
              <a:buClr>
                <a:srgbClr val="FF0066"/>
              </a:buClr>
              <a:buSzPct val="75000"/>
              <a:buFont typeface="Wingdings" panose="05000000000000000000" pitchFamily="2" charset="2"/>
              <a:buChar char="q"/>
            </a:pPr>
            <a:r>
              <a:rPr lang="zh-CN" altLang="en-US" sz="2400" b="1" dirty="0">
                <a:latin typeface="仿宋_GB2312" panose="02010609030101010101" charset="-122"/>
                <a:ea typeface="仿宋_GB2312" panose="02010609030101010101" charset="-122"/>
              </a:rPr>
              <a:t>宿主遗传及机体状态</a:t>
            </a:r>
            <a:endParaRPr lang="zh-CN" altLang="en-US" sz="2400" b="1" dirty="0">
              <a:latin typeface="仿宋_GB2312" panose="02010609030101010101" charset="-122"/>
              <a:ea typeface="仿宋_GB2312" panose="02010609030101010101" charset="-122"/>
            </a:endParaRPr>
          </a:p>
          <a:p>
            <a:pPr>
              <a:lnSpc>
                <a:spcPct val="130000"/>
              </a:lnSpc>
              <a:spcBef>
                <a:spcPct val="50000"/>
              </a:spcBef>
              <a:buClr>
                <a:srgbClr val="FF0066"/>
              </a:buClr>
              <a:buSzPct val="75000"/>
              <a:buFont typeface="Wingdings" panose="05000000000000000000" pitchFamily="2" charset="2"/>
              <a:buChar char="q"/>
            </a:pPr>
            <a:r>
              <a:rPr lang="zh-CN" altLang="en-US" sz="2400" b="1" dirty="0">
                <a:latin typeface="仿宋_GB2312" panose="02010609030101010101" charset="-122"/>
                <a:ea typeface="仿宋_GB2312" panose="02010609030101010101" charset="-122"/>
              </a:rPr>
              <a:t>环境因素</a:t>
            </a:r>
            <a:endParaRPr lang="zh-CN" altLang="en-US" sz="2400" b="1" dirty="0">
              <a:latin typeface="仿宋_GB2312" panose="02010609030101010101" charset="-122"/>
              <a:ea typeface="仿宋_GB2312" panose="02010609030101010101" charset="-122"/>
            </a:endParaRPr>
          </a:p>
        </p:txBody>
      </p:sp>
      <p:pic>
        <p:nvPicPr>
          <p:cNvPr id="34821" name="Picture 4" descr="deluca1"/>
          <p:cNvPicPr>
            <a:picLocks noChangeAspect="1"/>
          </p:cNvPicPr>
          <p:nvPr/>
        </p:nvPicPr>
        <p:blipFill>
          <a:blip r:embed="rId2"/>
          <a:stretch>
            <a:fillRect/>
          </a:stretch>
        </p:blipFill>
        <p:spPr>
          <a:xfrm>
            <a:off x="7191375" y="3573780"/>
            <a:ext cx="2668588" cy="22399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charRg st="1" end="80"/>
                                            </p:txEl>
                                          </p:spTgt>
                                        </p:tgtEl>
                                        <p:attrNameLst>
                                          <p:attrName>style.visibility</p:attrName>
                                        </p:attrNameLst>
                                      </p:cBhvr>
                                      <p:to>
                                        <p:strVal val="visible"/>
                                      </p:to>
                                    </p:set>
                                    <p:anim calcmode="lin" valueType="num">
                                      <p:cBhvr>
                                        <p:cTn id="7" dur="500" fill="hold"/>
                                        <p:tgtEl>
                                          <p:spTgt spid="3">
                                            <p:txEl>
                                              <p:charRg st="1" end="80"/>
                                            </p:txEl>
                                          </p:spTgt>
                                        </p:tgtEl>
                                        <p:attrNameLst>
                                          <p:attrName>ppt_x</p:attrName>
                                        </p:attrNameLst>
                                      </p:cBhvr>
                                      <p:tavLst>
                                        <p:tav tm="0">
                                          <p:val>
                                            <p:strVal val="0-#ppt_w/2"/>
                                          </p:val>
                                        </p:tav>
                                        <p:tav tm="100000">
                                          <p:val>
                                            <p:strVal val="#ppt_x"/>
                                          </p:val>
                                        </p:tav>
                                      </p:tavLst>
                                    </p:anim>
                                    <p:anim calcmode="lin" valueType="num">
                                      <p:cBhvr>
                                        <p:cTn id="8" dur="500" fill="hold"/>
                                        <p:tgtEl>
                                          <p:spTgt spid="3">
                                            <p:txEl>
                                              <p:charRg st="1" end="8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7411"/>
                                        </p:tgtEl>
                                        <p:attrNameLst>
                                          <p:attrName>style.visibility</p:attrName>
                                        </p:attrNameLst>
                                      </p:cBhvr>
                                      <p:to>
                                        <p:strVal val="visible"/>
                                      </p:to>
                                    </p:set>
                                    <p:anim calcmode="lin" valueType="num">
                                      <p:cBhvr>
                                        <p:cTn id="13" dur="500" fill="hold"/>
                                        <p:tgtEl>
                                          <p:spTgt spid="17411"/>
                                        </p:tgtEl>
                                        <p:attrNameLst>
                                          <p:attrName>ppt_x</p:attrName>
                                        </p:attrNameLst>
                                      </p:cBhvr>
                                      <p:tavLst>
                                        <p:tav tm="0">
                                          <p:val>
                                            <p:strVal val="0-#ppt_w/2"/>
                                          </p:val>
                                        </p:tav>
                                        <p:tav tm="100000">
                                          <p:val>
                                            <p:strVal val="#ppt_x"/>
                                          </p:val>
                                        </p:tav>
                                      </p:tavLst>
                                    </p:anim>
                                    <p:anim calcmode="lin" valueType="num">
                                      <p:cBhvr>
                                        <p:cTn id="14" dur="500" fill="hold"/>
                                        <p:tgtEl>
                                          <p:spTgt spid="174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4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5842" name="Group 2"/>
          <p:cNvGrpSpPr/>
          <p:nvPr/>
        </p:nvGrpSpPr>
        <p:grpSpPr>
          <a:xfrm>
            <a:off x="2700020" y="1319213"/>
            <a:ext cx="6977063" cy="4219575"/>
            <a:chOff x="624" y="912"/>
            <a:chExt cx="4395" cy="2658"/>
          </a:xfrm>
        </p:grpSpPr>
        <p:pic>
          <p:nvPicPr>
            <p:cNvPr id="35846" name="Picture 3" descr="gaa01"/>
            <p:cNvPicPr>
              <a:picLocks noChangeAspect="1"/>
            </p:cNvPicPr>
            <p:nvPr/>
          </p:nvPicPr>
          <p:blipFill>
            <a:blip r:embed="rId1"/>
            <a:stretch>
              <a:fillRect/>
            </a:stretch>
          </p:blipFill>
          <p:spPr>
            <a:xfrm>
              <a:off x="2976" y="2256"/>
              <a:ext cx="2043" cy="1287"/>
            </a:xfrm>
            <a:prstGeom prst="rect">
              <a:avLst/>
            </a:prstGeom>
            <a:noFill/>
            <a:ln w="9525">
              <a:noFill/>
            </a:ln>
          </p:spPr>
        </p:pic>
        <p:pic>
          <p:nvPicPr>
            <p:cNvPr id="35847" name="Picture 4" descr="images19"/>
            <p:cNvPicPr>
              <a:picLocks noChangeAspect="1"/>
            </p:cNvPicPr>
            <p:nvPr/>
          </p:nvPicPr>
          <p:blipFill>
            <a:blip r:embed="rId2"/>
            <a:stretch>
              <a:fillRect/>
            </a:stretch>
          </p:blipFill>
          <p:spPr>
            <a:xfrm>
              <a:off x="3744" y="912"/>
              <a:ext cx="1152" cy="868"/>
            </a:xfrm>
            <a:prstGeom prst="rect">
              <a:avLst/>
            </a:prstGeom>
            <a:noFill/>
            <a:ln w="9525">
              <a:noFill/>
            </a:ln>
          </p:spPr>
        </p:pic>
        <p:pic>
          <p:nvPicPr>
            <p:cNvPr id="35848" name="Picture 5" descr="images18"/>
            <p:cNvPicPr>
              <a:picLocks noChangeAspect="1"/>
            </p:cNvPicPr>
            <p:nvPr/>
          </p:nvPicPr>
          <p:blipFill>
            <a:blip r:embed="rId3"/>
            <a:stretch>
              <a:fillRect/>
            </a:stretch>
          </p:blipFill>
          <p:spPr>
            <a:xfrm>
              <a:off x="2448" y="912"/>
              <a:ext cx="848" cy="848"/>
            </a:xfrm>
            <a:prstGeom prst="rect">
              <a:avLst/>
            </a:prstGeom>
            <a:noFill/>
            <a:ln w="9525">
              <a:noFill/>
            </a:ln>
          </p:spPr>
        </p:pic>
        <p:pic>
          <p:nvPicPr>
            <p:cNvPr id="35849" name="Picture 6" descr="无标题2"/>
            <p:cNvPicPr>
              <a:picLocks noChangeAspect="1"/>
            </p:cNvPicPr>
            <p:nvPr/>
          </p:nvPicPr>
          <p:blipFill>
            <a:blip r:embed="rId4"/>
            <a:stretch>
              <a:fillRect/>
            </a:stretch>
          </p:blipFill>
          <p:spPr>
            <a:xfrm>
              <a:off x="624" y="2208"/>
              <a:ext cx="1968" cy="1362"/>
            </a:xfrm>
            <a:prstGeom prst="rect">
              <a:avLst/>
            </a:prstGeom>
            <a:noFill/>
            <a:ln w="9525">
              <a:noFill/>
            </a:ln>
          </p:spPr>
        </p:pic>
        <p:pic>
          <p:nvPicPr>
            <p:cNvPr id="35850" name="Picture 7" descr="无标题"/>
            <p:cNvPicPr>
              <a:picLocks noChangeAspect="1"/>
            </p:cNvPicPr>
            <p:nvPr/>
          </p:nvPicPr>
          <p:blipFill>
            <a:blip r:embed="rId5"/>
            <a:stretch>
              <a:fillRect/>
            </a:stretch>
          </p:blipFill>
          <p:spPr>
            <a:xfrm>
              <a:off x="720" y="912"/>
              <a:ext cx="1289" cy="869"/>
            </a:xfrm>
            <a:prstGeom prst="rect">
              <a:avLst/>
            </a:prstGeom>
            <a:noFill/>
            <a:ln w="9525">
              <a:noFill/>
            </a:ln>
          </p:spPr>
        </p:pic>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0" name="Rectangle 4"/>
          <p:cNvSpPr/>
          <p:nvPr/>
        </p:nvSpPr>
        <p:spPr>
          <a:xfrm>
            <a:off x="395288" y="1989138"/>
            <a:ext cx="2952750" cy="1954212"/>
          </a:xfrm>
          <a:prstGeom prst="rect">
            <a:avLst/>
          </a:prstGeom>
          <a:solidFill>
            <a:srgbClr val="0033CC"/>
          </a:solidFill>
          <a:ln w="9525">
            <a:noFill/>
          </a:ln>
        </p:spPr>
        <p:txBody>
          <a:bodyPr>
            <a:spAutoFit/>
          </a:bodyPr>
          <a:p>
            <a:pPr>
              <a:lnSpc>
                <a:spcPct val="170000"/>
              </a:lnSpc>
              <a:spcBef>
                <a:spcPct val="20000"/>
              </a:spcBef>
            </a:pPr>
            <a:r>
              <a:rPr lang="en-US" altLang="zh-CN" sz="2400" b="1" dirty="0">
                <a:solidFill>
                  <a:schemeClr val="bg1"/>
                </a:solidFill>
                <a:latin typeface="仿宋_GB2312" panose="02010609030101010101" charset="-122"/>
                <a:ea typeface="仿宋_GB2312" panose="02010609030101010101" charset="-122"/>
              </a:rPr>
              <a:t>Hp</a:t>
            </a:r>
            <a:r>
              <a:rPr lang="zh-CN" altLang="en-US" sz="2400" b="1" dirty="0">
                <a:solidFill>
                  <a:schemeClr val="bg1"/>
                </a:solidFill>
                <a:latin typeface="仿宋_GB2312" panose="02010609030101010101" charset="-122"/>
                <a:ea typeface="仿宋_GB2312" panose="02010609030101010101" charset="-122"/>
              </a:rPr>
              <a:t>感染改变了粘膜侵袭因素和防御因素之间的平衡</a:t>
            </a:r>
            <a:r>
              <a:rPr lang="en-US" altLang="zh-CN" sz="2400" b="1" dirty="0">
                <a:solidFill>
                  <a:schemeClr val="bg1"/>
                </a:solidFill>
                <a:latin typeface="仿宋_GB2312" panose="02010609030101010101" charset="-122"/>
                <a:ea typeface="仿宋_GB2312" panose="02010609030101010101" charset="-122"/>
              </a:rPr>
              <a:t>.</a:t>
            </a:r>
            <a:endParaRPr lang="en-US" altLang="zh-CN" sz="2400" b="1" dirty="0">
              <a:latin typeface="仿宋_GB2312" panose="02010609030101010101" charset="-122"/>
              <a:ea typeface="仿宋_GB2312" panose="02010609030101010101" charset="-122"/>
            </a:endParaRPr>
          </a:p>
        </p:txBody>
      </p:sp>
      <p:sp>
        <p:nvSpPr>
          <p:cNvPr id="19459" name="Rectangle 3"/>
          <p:cNvSpPr>
            <a:spLocks noGrp="1"/>
          </p:cNvSpPr>
          <p:nvPr>
            <p:ph type="subTitle" idx="1"/>
          </p:nvPr>
        </p:nvSpPr>
        <p:spPr>
          <a:xfrm>
            <a:off x="3635375" y="1484630"/>
            <a:ext cx="7621905" cy="4105275"/>
          </a:xfrm>
        </p:spPr>
        <p:txBody>
          <a:bodyPr vert="horz" wrap="square" lIns="91440" tIns="45720" rIns="91440" bIns="45720" anchor="t" anchorCtr="0"/>
          <a:p>
            <a:pPr algn="l" eaLnBrk="1" hangingPunct="1">
              <a:lnSpc>
                <a:spcPct val="170000"/>
              </a:lnSpc>
              <a:buSzTx/>
            </a:pPr>
            <a:r>
              <a:rPr lang="en-US" altLang="zh-CN" sz="2400" kern="1200" dirty="0">
                <a:latin typeface="仿宋_GB2312" panose="02010609030101010101" charset="-122"/>
                <a:ea typeface="仿宋_GB2312" panose="02010609030101010101" charset="-122"/>
                <a:cs typeface="+mn-cs"/>
              </a:rPr>
              <a:t>1. Hp</a:t>
            </a:r>
            <a:r>
              <a:rPr lang="zh-CN" altLang="en-US" sz="2400" kern="1200" dirty="0">
                <a:latin typeface="仿宋_GB2312" panose="02010609030101010101" charset="-122"/>
                <a:ea typeface="仿宋_GB2312" panose="02010609030101010101" charset="-122"/>
                <a:cs typeface="+mn-cs"/>
              </a:rPr>
              <a:t>借其毒力因子的作用</a:t>
            </a:r>
            <a:r>
              <a:rPr lang="en-US" altLang="zh-CN" sz="2400" kern="1200" dirty="0">
                <a:latin typeface="仿宋_GB2312" panose="02010609030101010101" charset="-122"/>
                <a:ea typeface="仿宋_GB2312" panose="02010609030101010101" charset="-122"/>
                <a:cs typeface="+mn-cs"/>
              </a:rPr>
              <a:t>,</a:t>
            </a:r>
            <a:r>
              <a:rPr lang="zh-CN" altLang="en-US" sz="2400" kern="1200" dirty="0">
                <a:latin typeface="仿宋_GB2312" panose="02010609030101010101" charset="-122"/>
                <a:ea typeface="仿宋_GB2312" panose="02010609030101010101" charset="-122"/>
                <a:cs typeface="+mn-cs"/>
              </a:rPr>
              <a:t>在胃粘膜定植</a:t>
            </a:r>
            <a:r>
              <a:rPr lang="en-US" altLang="zh-CN" sz="2400" kern="1200" dirty="0">
                <a:latin typeface="仿宋_GB2312" panose="02010609030101010101" charset="-122"/>
                <a:ea typeface="仿宋_GB2312" panose="02010609030101010101" charset="-122"/>
                <a:cs typeface="+mn-cs"/>
              </a:rPr>
              <a:t>,</a:t>
            </a:r>
            <a:r>
              <a:rPr lang="zh-CN" altLang="en-US" sz="2400" kern="1200" dirty="0">
                <a:latin typeface="仿宋_GB2312" panose="02010609030101010101" charset="-122"/>
                <a:ea typeface="仿宋_GB2312" panose="02010609030101010101" charset="-122"/>
                <a:cs typeface="+mn-cs"/>
              </a:rPr>
              <a:t>诱发局部炎症和免疫反应</a:t>
            </a:r>
            <a:r>
              <a:rPr lang="en-US" altLang="zh-CN" sz="2400" kern="1200" dirty="0">
                <a:latin typeface="仿宋_GB2312" panose="02010609030101010101" charset="-122"/>
                <a:ea typeface="仿宋_GB2312" panose="02010609030101010101" charset="-122"/>
                <a:cs typeface="+mn-cs"/>
              </a:rPr>
              <a:t>,</a:t>
            </a:r>
            <a:r>
              <a:rPr lang="zh-CN" altLang="en-US" sz="2400" kern="1200" dirty="0">
                <a:latin typeface="仿宋_GB2312" panose="02010609030101010101" charset="-122"/>
                <a:ea typeface="仿宋_GB2312" panose="02010609030101010101" charset="-122"/>
                <a:cs typeface="+mn-cs"/>
              </a:rPr>
              <a:t>损害局部粘膜的防御</a:t>
            </a:r>
            <a:r>
              <a:rPr lang="en-US" altLang="zh-CN" sz="2400" kern="1200" dirty="0">
                <a:latin typeface="仿宋_GB2312" panose="02010609030101010101" charset="-122"/>
                <a:ea typeface="仿宋_GB2312" panose="02010609030101010101" charset="-122"/>
                <a:cs typeface="+mn-cs"/>
              </a:rPr>
              <a:t>/</a:t>
            </a:r>
            <a:r>
              <a:rPr lang="zh-CN" altLang="en-US" sz="2400" kern="1200" dirty="0">
                <a:latin typeface="仿宋_GB2312" panose="02010609030101010101" charset="-122"/>
                <a:ea typeface="仿宋_GB2312" panose="02010609030101010101" charset="-122"/>
                <a:cs typeface="+mn-cs"/>
              </a:rPr>
              <a:t>修复机制</a:t>
            </a:r>
            <a:r>
              <a:rPr lang="en-US" altLang="zh-CN" sz="2400" kern="1200" dirty="0">
                <a:latin typeface="仿宋_GB2312" panose="02010609030101010101" charset="-122"/>
                <a:ea typeface="仿宋_GB2312" panose="02010609030101010101" charset="-122"/>
                <a:cs typeface="+mn-cs"/>
              </a:rPr>
              <a:t>.</a:t>
            </a:r>
            <a:endParaRPr lang="en-US" altLang="zh-CN" sz="2400" kern="1200" dirty="0">
              <a:latin typeface="仿宋_GB2312" panose="02010609030101010101" charset="-122"/>
              <a:ea typeface="仿宋_GB2312" panose="02010609030101010101" charset="-122"/>
              <a:cs typeface="+mn-cs"/>
            </a:endParaRPr>
          </a:p>
          <a:p>
            <a:pPr algn="l" eaLnBrk="1" hangingPunct="1">
              <a:lnSpc>
                <a:spcPct val="170000"/>
              </a:lnSpc>
              <a:buSzTx/>
            </a:pPr>
            <a:r>
              <a:rPr lang="en-US" altLang="zh-CN" sz="2400" kern="1200" dirty="0">
                <a:latin typeface="仿宋_GB2312" panose="02010609030101010101" charset="-122"/>
                <a:ea typeface="仿宋_GB2312" panose="02010609030101010101" charset="-122"/>
                <a:cs typeface="+mn-cs"/>
              </a:rPr>
              <a:t>2. Hp</a:t>
            </a:r>
            <a:r>
              <a:rPr lang="zh-CN" altLang="zh-CN" sz="2400" kern="1200" dirty="0">
                <a:latin typeface="仿宋_GB2312" panose="02010609030101010101" charset="-122"/>
                <a:ea typeface="仿宋_GB2312" panose="02010609030101010101" charset="-122"/>
                <a:cs typeface="+mn-cs"/>
              </a:rPr>
              <a:t>感染增加胃液素和胃酸的分泌,增强了侵袭因素.</a:t>
            </a:r>
            <a:endParaRPr lang="en-US" altLang="zh-CN" sz="2400" kern="1200" dirty="0">
              <a:latin typeface="仿宋_GB2312" panose="02010609030101010101" charset="-122"/>
              <a:ea typeface="仿宋_GB2312" panose="0201060903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barn(outHorizontal)">
                                      <p:cBhvr>
                                        <p:cTn id="7" dur="500"/>
                                        <p:tgtEl>
                                          <p:spTgt spid="19460"/>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9459">
                                            <p:txEl>
                                              <p:charRg st="0" end="50"/>
                                            </p:txEl>
                                          </p:spTgt>
                                        </p:tgtEl>
                                        <p:attrNameLst>
                                          <p:attrName>style.visibility</p:attrName>
                                        </p:attrNameLst>
                                      </p:cBhvr>
                                      <p:to>
                                        <p:strVal val="visible"/>
                                      </p:to>
                                    </p:set>
                                    <p:animEffect transition="in" filter="barn(outVertical)">
                                      <p:cBhvr>
                                        <p:cTn id="11" dur="500"/>
                                        <p:tgtEl>
                                          <p:spTgt spid="19459">
                                            <p:txEl>
                                              <p:charRg st="0" end="50"/>
                                            </p:txEl>
                                          </p:spTgt>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9459">
                                            <p:txEl>
                                              <p:charRg st="50" end="78"/>
                                            </p:txEl>
                                          </p:spTgt>
                                        </p:tgtEl>
                                        <p:attrNameLst>
                                          <p:attrName>style.visibility</p:attrName>
                                        </p:attrNameLst>
                                      </p:cBhvr>
                                      <p:to>
                                        <p:strVal val="visible"/>
                                      </p:to>
                                    </p:set>
                                    <p:animEffect transition="in" filter="barn(outVertical)">
                                      <p:cBhvr>
                                        <p:cTn id="15" dur="500"/>
                                        <p:tgtEl>
                                          <p:spTgt spid="19459">
                                            <p:txEl>
                                              <p:charRg st="50" end="7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bldLvl="0" animBg="1"/>
      <p:bldP spid="19459" grpId="0" advAuto="100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custDataLst>
              <p:tags r:id="rId2"/>
            </p:custDataLst>
          </p:nvPr>
        </p:nvGrpSpPr>
        <p:grpSpPr>
          <a:xfrm>
            <a:off x="3968022" y="1644382"/>
            <a:ext cx="3498580" cy="540000"/>
            <a:chOff x="1397186" y="3857714"/>
            <a:chExt cx="4055189" cy="549605"/>
          </a:xfrm>
        </p:grpSpPr>
        <p:sp>
          <p:nvSpPr>
            <p:cNvPr id="54" name="_14"/>
            <p:cNvSpPr txBox="1">
              <a:spLocks noChangeArrowheads="1"/>
            </p:cNvSpPr>
            <p:nvPr>
              <p:custDataLst>
                <p:tags r:id="rId3"/>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九</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custDataLst>
                <p:tags r:id="rId4"/>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内分泌与代谢性</a:t>
              </a: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custDataLst>
              <p:tags r:id="rId5"/>
            </p:custDataLst>
          </p:nvPr>
        </p:nvGrpSpPr>
        <p:grpSpPr>
          <a:xfrm>
            <a:off x="7990570" y="1644382"/>
            <a:ext cx="3698922" cy="540000"/>
            <a:chOff x="1397186" y="3857714"/>
            <a:chExt cx="4225649" cy="549605"/>
          </a:xfrm>
        </p:grpSpPr>
        <p:sp>
          <p:nvSpPr>
            <p:cNvPr id="20" name="_14"/>
            <p:cNvSpPr txBox="1">
              <a:spLocks noChangeArrowheads="1"/>
            </p:cNvSpPr>
            <p:nvPr>
              <p:custDataLst>
                <p:tags r:id="rId6"/>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custDataLst>
                <p:tags r:id="rId7"/>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风湿性</a:t>
              </a:r>
              <a:r>
                <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custDataLst>
              <p:tags r:id="rId8"/>
            </p:custDataLst>
          </p:nvPr>
        </p:nvGrpSpPr>
        <p:grpSpPr>
          <a:xfrm>
            <a:off x="3968022" y="2553957"/>
            <a:ext cx="3498580" cy="539984"/>
            <a:chOff x="1397186" y="3857714"/>
            <a:chExt cx="4225649" cy="549589"/>
          </a:xfrm>
        </p:grpSpPr>
        <p:sp>
          <p:nvSpPr>
            <p:cNvPr id="24" name="_14"/>
            <p:cNvSpPr txBox="1">
              <a:spLocks noChangeArrowheads="1"/>
            </p:cNvSpPr>
            <p:nvPr>
              <p:custDataLst>
                <p:tags r:id="rId9"/>
              </p:custDataLst>
            </p:nvPr>
          </p:nvSpPr>
          <p:spPr bwMode="auto">
            <a:xfrm>
              <a:off x="1397186" y="3857714"/>
              <a:ext cx="1171922" cy="549351"/>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custDataLst>
                <p:tags r:id="rId10"/>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血液系统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custDataLst>
              <p:tags r:id="rId11"/>
            </p:custDataLst>
          </p:nvPr>
        </p:nvGrpSpPr>
        <p:grpSpPr>
          <a:xfrm>
            <a:off x="7990570" y="2553957"/>
            <a:ext cx="3698922" cy="540000"/>
            <a:chOff x="1397186" y="3857714"/>
            <a:chExt cx="4055189" cy="549605"/>
          </a:xfrm>
        </p:grpSpPr>
        <p:sp>
          <p:nvSpPr>
            <p:cNvPr id="27" name="_14"/>
            <p:cNvSpPr txBox="1">
              <a:spLocks noChangeArrowheads="1"/>
            </p:cNvSpPr>
            <p:nvPr>
              <p:custDataLst>
                <p:tags r:id="rId12"/>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custDataLst>
                <p:tags r:id="rId13"/>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神经系统</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custDataLst>
              <p:tags r:id="rId14"/>
            </p:custDataLst>
          </p:nvPr>
        </p:nvGrpSpPr>
        <p:grpSpPr>
          <a:xfrm>
            <a:off x="3968022" y="3472028"/>
            <a:ext cx="3498580" cy="540000"/>
            <a:chOff x="1397186" y="3857714"/>
            <a:chExt cx="4055189" cy="549605"/>
          </a:xfrm>
        </p:grpSpPr>
        <p:sp>
          <p:nvSpPr>
            <p:cNvPr id="31" name="_14"/>
            <p:cNvSpPr txBox="1">
              <a:spLocks noChangeArrowheads="1"/>
            </p:cNvSpPr>
            <p:nvPr>
              <p:custDataLst>
                <p:tags r:id="rId15"/>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custDataLst>
                <p:tags r:id="rId16"/>
              </p:custDataLst>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外科学</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总论</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custDataLst>
              <p:tags r:id="rId17"/>
            </p:custDataLst>
          </p:nvPr>
        </p:nvGrpSpPr>
        <p:grpSpPr>
          <a:xfrm>
            <a:off x="7990570" y="3463138"/>
            <a:ext cx="3698922" cy="540000"/>
            <a:chOff x="1397186" y="3857714"/>
            <a:chExt cx="4225649" cy="549605"/>
          </a:xfrm>
        </p:grpSpPr>
        <p:sp>
          <p:nvSpPr>
            <p:cNvPr id="35" name="_14"/>
            <p:cNvSpPr txBox="1">
              <a:spLocks noChangeArrowheads="1"/>
            </p:cNvSpPr>
            <p:nvPr>
              <p:custDataLst>
                <p:tags r:id="rId18"/>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uFillTx/>
                  <a:latin typeface="华文细黑" panose="02010600040101010101" charset="-122"/>
                  <a:ea typeface="字魂70号-灵悦黑体"/>
                  <a:sym typeface="华文细黑" panose="02010600040101010101" charset="-122"/>
                </a:rPr>
                <a:t>项目</a:t>
              </a:r>
              <a:r>
                <a:rPr lang="zh-CN" altLang="en-US" sz="1800" dirty="0" smtClean="0">
                  <a:solidFill>
                    <a:schemeClr val="bg1"/>
                  </a:solidFill>
                  <a:latin typeface="华文细黑" panose="02010600040101010101" charset="-122"/>
                  <a:ea typeface="字魂70号-灵悦黑体"/>
                  <a:sym typeface="华文细黑" panose="02010600040101010101" charset="-122"/>
                </a:rPr>
                <a:t>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custDataLst>
                <p:tags r:id="rId19"/>
              </p:custDataLst>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运动系统疾病</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4"/>
          <p:cNvSpPr>
            <a:spLocks noGrp="1"/>
          </p:cNvSpPr>
          <p:nvPr>
            <p:ph type="title"/>
          </p:nvPr>
        </p:nvSpPr>
        <p:spPr>
          <a:xfrm>
            <a:off x="467360" y="250190"/>
            <a:ext cx="8229600" cy="548005"/>
          </a:xfrm>
        </p:spPr>
        <p:txBody>
          <a:bodyPr vert="horz" wrap="square" lIns="91440" tIns="45720" rIns="91440" bIns="45720" anchor="ctr" anchorCtr="0">
            <a:normAutofit fontScale="90000"/>
          </a:bodyPr>
          <a:p>
            <a:pPr eaLnBrk="1" hangingPunct="1"/>
            <a:r>
              <a:rPr lang="zh-CN" altLang="en-US" b="1" dirty="0">
                <a:latin typeface="仿宋_GB2312" panose="02010609030101010101" charset="-122"/>
                <a:ea typeface="仿宋_GB2312" panose="02010609030101010101" charset="-122"/>
              </a:rPr>
              <a:t>二</a:t>
            </a:r>
            <a:r>
              <a:rPr lang="en-US" altLang="zh-CN" b="1" dirty="0">
                <a:latin typeface="仿宋_GB2312" panose="02010609030101010101" charset="-122"/>
                <a:ea typeface="仿宋_GB2312" panose="02010609030101010101" charset="-122"/>
              </a:rPr>
              <a:t>. </a:t>
            </a:r>
            <a:r>
              <a:rPr lang="zh-CN" altLang="en-US" b="1" dirty="0">
                <a:latin typeface="仿宋_GB2312" panose="02010609030101010101" charset="-122"/>
                <a:ea typeface="仿宋_GB2312" panose="02010609030101010101" charset="-122"/>
              </a:rPr>
              <a:t>胃酸和胃蛋白酶</a:t>
            </a:r>
            <a:endParaRPr lang="zh-CN" altLang="en-US" b="1" dirty="0">
              <a:latin typeface="仿宋_GB2312" panose="02010609030101010101" charset="-122"/>
              <a:ea typeface="仿宋_GB2312" panose="02010609030101010101" charset="-122"/>
            </a:endParaRPr>
          </a:p>
        </p:txBody>
      </p:sp>
      <p:sp>
        <p:nvSpPr>
          <p:cNvPr id="37891" name="Rectangle 2"/>
          <p:cNvSpPr>
            <a:spLocks noGrp="1"/>
          </p:cNvSpPr>
          <p:nvPr>
            <p:ph type="body" idx="4294967295"/>
          </p:nvPr>
        </p:nvSpPr>
        <p:spPr>
          <a:xfrm>
            <a:off x="2264093" y="1182053"/>
            <a:ext cx="7235825" cy="4135437"/>
          </a:xfrm>
        </p:spPr>
        <p:txBody>
          <a:bodyPr vert="horz" wrap="square" lIns="91440" tIns="45720" rIns="91440" bIns="45720" anchor="t" anchorCtr="0"/>
          <a:p>
            <a:pPr algn="just" eaLnBrk="1" hangingPunct="1">
              <a:lnSpc>
                <a:spcPct val="170000"/>
              </a:lnSpc>
              <a:buNone/>
            </a:pPr>
            <a:endParaRPr lang="en-US" altLang="zh-CN" sz="2400" dirty="0">
              <a:latin typeface="仿宋_GB2312" panose="02010609030101010101" charset="-122"/>
              <a:ea typeface="仿宋_GB2312" panose="02010609030101010101" charset="-122"/>
            </a:endParaRPr>
          </a:p>
          <a:p>
            <a:pPr algn="just" eaLnBrk="1" hangingPunct="1">
              <a:lnSpc>
                <a:spcPct val="170000"/>
              </a:lnSpc>
              <a:buClr>
                <a:srgbClr val="FF0066"/>
              </a:buClr>
            </a:pPr>
            <a:r>
              <a:rPr lang="zh-CN" altLang="en-US" sz="2400" dirty="0">
                <a:latin typeface="仿宋_GB2312" panose="02010609030101010101" charset="-122"/>
                <a:ea typeface="仿宋_GB2312" panose="02010609030101010101" charset="-122"/>
              </a:rPr>
              <a:t>抑制胃酸分泌的药物促进溃疡愈合</a:t>
            </a:r>
            <a:endParaRPr lang="zh-CN" altLang="en-US" sz="2400" dirty="0">
              <a:latin typeface="仿宋_GB2312" panose="02010609030101010101" charset="-122"/>
              <a:ea typeface="仿宋_GB2312" panose="02010609030101010101" charset="-122"/>
            </a:endParaRPr>
          </a:p>
          <a:p>
            <a:pPr algn="just" eaLnBrk="1" hangingPunct="1">
              <a:lnSpc>
                <a:spcPct val="170000"/>
              </a:lnSpc>
              <a:buClr>
                <a:srgbClr val="FF0066"/>
              </a:buClr>
            </a:pPr>
            <a:r>
              <a:rPr lang="zh-CN" altLang="en-US" sz="2400" dirty="0">
                <a:latin typeface="仿宋_GB2312" panose="02010609030101010101" charset="-122"/>
                <a:ea typeface="仿宋_GB2312" panose="02010609030101010101" charset="-122"/>
              </a:rPr>
              <a:t>胃酸的存在是溃疡发生的决定因素</a:t>
            </a:r>
            <a:endParaRPr lang="zh-CN" altLang="en-US" sz="2400" dirty="0">
              <a:latin typeface="仿宋_GB2312" panose="02010609030101010101" charset="-122"/>
              <a:ea typeface="仿宋_GB2312" panose="02010609030101010101"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9" name="Rectangle 8"/>
          <p:cNvSpPr/>
          <p:nvPr/>
        </p:nvSpPr>
        <p:spPr>
          <a:xfrm>
            <a:off x="468630" y="0"/>
            <a:ext cx="8229600" cy="699770"/>
          </a:xfrm>
          <a:prstGeom prst="rect">
            <a:avLst/>
          </a:prstGeom>
          <a:noFill/>
          <a:ln w="9525">
            <a:noFill/>
          </a:ln>
        </p:spPr>
        <p:txBody>
          <a:bodyPr anchor="ctr" anchorCtr="0"/>
          <a:p>
            <a:pPr algn="ctr"/>
            <a:r>
              <a:rPr lang="zh-CN" altLang="en-US" sz="4400" b="1" dirty="0">
                <a:solidFill>
                  <a:schemeClr val="tx2"/>
                </a:solidFill>
                <a:latin typeface="仿宋_GB2312" panose="02010609030101010101" charset="-122"/>
                <a:ea typeface="仿宋_GB2312" panose="02010609030101010101" charset="-122"/>
              </a:rPr>
              <a:t>三、遗 传 因 素</a:t>
            </a:r>
            <a:endParaRPr lang="zh-CN" altLang="en-US" sz="4400" b="1" dirty="0">
              <a:solidFill>
                <a:schemeClr val="tx2"/>
              </a:solidFill>
              <a:latin typeface="仿宋_GB2312" panose="02010609030101010101" charset="-122"/>
              <a:ea typeface="仿宋_GB2312" panose="02010609030101010101" charset="-122"/>
            </a:endParaRPr>
          </a:p>
        </p:txBody>
      </p:sp>
      <p:sp>
        <p:nvSpPr>
          <p:cNvPr id="21511" name="Rectangle 7"/>
          <p:cNvSpPr/>
          <p:nvPr/>
        </p:nvSpPr>
        <p:spPr>
          <a:xfrm>
            <a:off x="949960" y="874395"/>
            <a:ext cx="9963150" cy="3368675"/>
          </a:xfrm>
          <a:prstGeom prst="rect">
            <a:avLst/>
          </a:prstGeom>
          <a:noFill/>
          <a:ln w="9525">
            <a:noFill/>
          </a:ln>
        </p:spPr>
        <p:txBody>
          <a:bodyPr/>
          <a:p>
            <a:pPr>
              <a:lnSpc>
                <a:spcPct val="150000"/>
              </a:lnSpc>
              <a:spcBef>
                <a:spcPct val="20000"/>
              </a:spcBef>
            </a:pPr>
            <a:r>
              <a:rPr lang="zh-CN" altLang="en-US" sz="2800" b="1" dirty="0">
                <a:solidFill>
                  <a:schemeClr val="tx1"/>
                </a:solidFill>
                <a:latin typeface="仿宋_GB2312" panose="02010609030101010101" charset="-122"/>
                <a:ea typeface="仿宋_GB2312" panose="02010609030101010101" charset="-122"/>
              </a:rPr>
              <a:t>消化性溃疡有家庭群集现象</a:t>
            </a:r>
            <a:r>
              <a:rPr lang="en-US" altLang="zh-CN" sz="2800" b="1" dirty="0">
                <a:solidFill>
                  <a:schemeClr val="tx1"/>
                </a:solidFill>
                <a:latin typeface="仿宋_GB2312" panose="02010609030101010101" charset="-122"/>
                <a:ea typeface="仿宋_GB2312" panose="02010609030101010101" charset="-122"/>
              </a:rPr>
              <a:t>.</a:t>
            </a:r>
            <a:endParaRPr lang="en-US" altLang="zh-CN" sz="2800" b="1" dirty="0">
              <a:solidFill>
                <a:schemeClr val="tx1"/>
              </a:solidFill>
              <a:latin typeface="仿宋_GB2312" panose="02010609030101010101" charset="-122"/>
              <a:ea typeface="仿宋_GB2312" panose="02010609030101010101" charset="-122"/>
            </a:endParaRPr>
          </a:p>
          <a:p>
            <a:pPr>
              <a:lnSpc>
                <a:spcPct val="150000"/>
              </a:lnSpc>
              <a:spcBef>
                <a:spcPct val="20000"/>
              </a:spcBef>
            </a:pPr>
            <a:r>
              <a:rPr lang="en-US" altLang="zh-CN" sz="2800" dirty="0">
                <a:latin typeface="仿宋_GB2312" panose="02010609030101010101" charset="-122"/>
                <a:ea typeface="仿宋_GB2312" panose="02010609030101010101" charset="-122"/>
                <a:sym typeface="+mn-ea"/>
              </a:rPr>
              <a:t>O</a:t>
            </a:r>
            <a:r>
              <a:rPr lang="zh-CN" altLang="en-US" sz="2800" dirty="0">
                <a:latin typeface="仿宋_GB2312" panose="02010609030101010101" charset="-122"/>
                <a:ea typeface="仿宋_GB2312" panose="02010609030101010101" charset="-122"/>
                <a:sym typeface="+mn-ea"/>
              </a:rPr>
              <a:t>型血者十二指肠溃疡</a:t>
            </a:r>
            <a:r>
              <a:rPr lang="en-US" altLang="zh-CN" sz="2800" dirty="0">
                <a:latin typeface="仿宋_GB2312" panose="02010609030101010101" charset="-122"/>
                <a:ea typeface="仿宋_GB2312" panose="02010609030101010101" charset="-122"/>
                <a:sym typeface="+mn-ea"/>
              </a:rPr>
              <a:t>(DU)</a:t>
            </a:r>
            <a:r>
              <a:rPr lang="zh-CN" altLang="en-US" sz="2800" dirty="0">
                <a:latin typeface="仿宋_GB2312" panose="02010609030101010101" charset="-122"/>
                <a:ea typeface="仿宋_GB2312" panose="02010609030101010101" charset="-122"/>
                <a:sym typeface="+mn-ea"/>
              </a:rPr>
              <a:t>的发病率明显高于其他血型者</a:t>
            </a:r>
            <a:r>
              <a:rPr lang="en-US" altLang="zh-CN" sz="2800" dirty="0">
                <a:latin typeface="仿宋_GB2312" panose="02010609030101010101" charset="-122"/>
                <a:ea typeface="仿宋_GB2312" panose="02010609030101010101" charset="-122"/>
                <a:sym typeface="+mn-ea"/>
              </a:rPr>
              <a:t>.</a:t>
            </a:r>
            <a:endParaRPr lang="en-US" altLang="zh-CN" sz="2800" kern="1200" dirty="0">
              <a:solidFill>
                <a:schemeClr val="tx1"/>
              </a:solidFill>
              <a:latin typeface="仿宋_GB2312" panose="02010609030101010101" charset="-122"/>
              <a:ea typeface="仿宋_GB2312" panose="02010609030101010101" charset="-122"/>
              <a:cs typeface="+mn-cs"/>
            </a:endParaRPr>
          </a:p>
          <a:p>
            <a:pPr>
              <a:lnSpc>
                <a:spcPct val="150000"/>
              </a:lnSpc>
              <a:spcBef>
                <a:spcPct val="20000"/>
              </a:spcBef>
            </a:pPr>
            <a:endParaRPr lang="en-US" altLang="zh-CN" sz="2800" b="1" dirty="0">
              <a:solidFill>
                <a:schemeClr val="tx1"/>
              </a:solidFill>
              <a:latin typeface="仿宋_GB2312" panose="02010609030101010101" charset="-122"/>
              <a:ea typeface="仿宋_GB2312" panose="02010609030101010101" charset="-122"/>
            </a:endParaRPr>
          </a:p>
          <a:p>
            <a:pPr>
              <a:lnSpc>
                <a:spcPct val="150000"/>
              </a:lnSpc>
              <a:spcBef>
                <a:spcPct val="20000"/>
              </a:spcBef>
            </a:pPr>
            <a:r>
              <a:rPr lang="en-US" altLang="zh-CN" sz="2800" b="1" dirty="0">
                <a:solidFill>
                  <a:schemeClr val="tx1"/>
                </a:solidFill>
                <a:latin typeface="仿宋_GB2312" panose="02010609030101010101" charset="-122"/>
                <a:ea typeface="仿宋_GB2312" panose="02010609030101010101" charset="-122"/>
              </a:rPr>
              <a:t> </a:t>
            </a:r>
            <a:endParaRPr lang="en-US" altLang="zh-CN" sz="2800" b="1" dirty="0">
              <a:solidFill>
                <a:schemeClr val="tx1"/>
              </a:solidFill>
              <a:latin typeface="仿宋_GB2312" panose="02010609030101010101" charset="-122"/>
              <a:ea typeface="仿宋_GB2312" panose="02010609030101010101" charset="-122"/>
            </a:endParaRPr>
          </a:p>
        </p:txBody>
      </p:sp>
      <p:sp>
        <p:nvSpPr>
          <p:cNvPr id="22532" name="Rectangle 4"/>
          <p:cNvSpPr/>
          <p:nvPr/>
        </p:nvSpPr>
        <p:spPr>
          <a:xfrm>
            <a:off x="684213" y="3184525"/>
            <a:ext cx="3352800" cy="2282825"/>
          </a:xfrm>
          <a:prstGeom prst="rect">
            <a:avLst/>
          </a:prstGeom>
          <a:solidFill>
            <a:srgbClr val="FF00FF"/>
          </a:solidFill>
          <a:ln w="9525">
            <a:noFill/>
          </a:ln>
        </p:spPr>
        <p:txBody>
          <a:bodyPr>
            <a:spAutoFit/>
          </a:bodyPr>
          <a:p>
            <a:pPr>
              <a:lnSpc>
                <a:spcPct val="150000"/>
              </a:lnSpc>
            </a:pPr>
            <a:r>
              <a:rPr lang="zh-CN" altLang="en-US" sz="2400" b="1" dirty="0">
                <a:latin typeface="仿宋_GB2312" panose="02010609030101010101" charset="-122"/>
                <a:ea typeface="仿宋_GB2312" panose="02010609030101010101" charset="-122"/>
              </a:rPr>
              <a:t>随着</a:t>
            </a:r>
            <a:r>
              <a:rPr lang="en-US" altLang="zh-CN" sz="2400" b="1" dirty="0">
                <a:latin typeface="仿宋_GB2312" panose="02010609030101010101" charset="-122"/>
                <a:ea typeface="仿宋_GB2312" panose="02010609030101010101" charset="-122"/>
              </a:rPr>
              <a:t>Hp </a:t>
            </a:r>
            <a:r>
              <a:rPr lang="zh-CN" altLang="en-US" sz="2400" b="1" dirty="0">
                <a:latin typeface="仿宋_GB2312" panose="02010609030101010101" charset="-122"/>
                <a:ea typeface="仿宋_GB2312" panose="02010609030101010101" charset="-122"/>
              </a:rPr>
              <a:t>在消化性溃疡发病中的重要作用得到认识</a:t>
            </a:r>
            <a:r>
              <a:rPr lang="en-US" altLang="zh-CN" sz="2400" b="1" dirty="0">
                <a:latin typeface="仿宋_GB2312" panose="02010609030101010101" charset="-122"/>
                <a:ea typeface="仿宋_GB2312" panose="02010609030101010101" charset="-122"/>
              </a:rPr>
              <a:t>,</a:t>
            </a:r>
            <a:r>
              <a:rPr lang="zh-CN" altLang="en-US" sz="2400" b="1" dirty="0">
                <a:latin typeface="仿宋_GB2312" panose="02010609030101010101" charset="-122"/>
                <a:ea typeface="仿宋_GB2312" panose="02010609030101010101" charset="-122"/>
              </a:rPr>
              <a:t>遗传因素的重要性受到挑战</a:t>
            </a:r>
            <a:r>
              <a:rPr lang="en-US" altLang="zh-CN" sz="2400" b="1" dirty="0">
                <a:latin typeface="仿宋_GB2312" panose="02010609030101010101" charset="-122"/>
                <a:ea typeface="仿宋_GB2312" panose="02010609030101010101" charset="-122"/>
              </a:rPr>
              <a:t>.</a:t>
            </a:r>
            <a:endParaRPr lang="en-US" altLang="zh-CN" sz="2400" b="1" dirty="0">
              <a:latin typeface="仿宋_GB2312" panose="02010609030101010101" charset="-122"/>
              <a:ea typeface="仿宋_GB2312" panose="02010609030101010101" charset="-122"/>
            </a:endParaRPr>
          </a:p>
        </p:txBody>
      </p:sp>
      <p:sp>
        <p:nvSpPr>
          <p:cNvPr id="22531" name="Rectangle 3"/>
          <p:cNvSpPr>
            <a:spLocks noGrp="1"/>
          </p:cNvSpPr>
          <p:nvPr>
            <p:ph type="subTitle" idx="1"/>
          </p:nvPr>
        </p:nvSpPr>
        <p:spPr>
          <a:xfrm>
            <a:off x="5635625" y="2680970"/>
            <a:ext cx="4337050" cy="3950970"/>
          </a:xfrm>
          <a:solidFill>
            <a:srgbClr val="FFFF00">
              <a:alpha val="100000"/>
            </a:srgbClr>
          </a:solidFill>
        </p:spPr>
        <p:txBody>
          <a:bodyPr vert="horz" wrap="square" lIns="91440" tIns="45720" rIns="91440" bIns="45720" anchor="t" anchorCtr="0">
            <a:normAutofit lnSpcReduction="10000"/>
          </a:bodyPr>
          <a:p>
            <a:pPr algn="l" eaLnBrk="1" hangingPunct="1">
              <a:lnSpc>
                <a:spcPct val="150000"/>
              </a:lnSpc>
              <a:buSzTx/>
            </a:pPr>
            <a:r>
              <a:rPr lang="en-US" altLang="zh-CN" sz="2400" kern="1200" dirty="0">
                <a:latin typeface="仿宋_GB2312" panose="02010609030101010101" charset="-122"/>
                <a:ea typeface="仿宋_GB2312" panose="02010609030101010101" charset="-122"/>
                <a:cs typeface="+mn-cs"/>
              </a:rPr>
              <a:t>◆</a:t>
            </a:r>
            <a:r>
              <a:rPr lang="zh-CN" altLang="en-US" sz="2400" kern="1200" dirty="0">
                <a:solidFill>
                  <a:schemeClr val="tx1"/>
                </a:solidFill>
                <a:latin typeface="仿宋_GB2312" panose="02010609030101010101" charset="-122"/>
                <a:ea typeface="仿宋_GB2312" panose="02010609030101010101" charset="-122"/>
                <a:cs typeface="+mn-cs"/>
              </a:rPr>
              <a:t>消化性溃疡的家庭群集现象主要是由于</a:t>
            </a:r>
            <a:r>
              <a:rPr lang="en-US" altLang="zh-CN" sz="2400" kern="1200" dirty="0">
                <a:solidFill>
                  <a:schemeClr val="tx1"/>
                </a:solidFill>
                <a:latin typeface="仿宋_GB2312" panose="02010609030101010101" charset="-122"/>
                <a:ea typeface="仿宋_GB2312" panose="02010609030101010101" charset="-122"/>
                <a:cs typeface="+mn-cs"/>
              </a:rPr>
              <a:t>Hp</a:t>
            </a:r>
            <a:r>
              <a:rPr lang="zh-CN" altLang="en-US" sz="2400" kern="1200" dirty="0">
                <a:solidFill>
                  <a:schemeClr val="tx1"/>
                </a:solidFill>
                <a:latin typeface="仿宋_GB2312" panose="02010609030101010101" charset="-122"/>
                <a:ea typeface="仿宋_GB2312" panose="02010609030101010101" charset="-122"/>
                <a:cs typeface="+mn-cs"/>
              </a:rPr>
              <a:t>感染在家庭内传播所致</a:t>
            </a:r>
            <a:r>
              <a:rPr lang="en-US" altLang="zh-CN" sz="2400" kern="1200" dirty="0">
                <a:solidFill>
                  <a:schemeClr val="tx1"/>
                </a:solidFill>
                <a:latin typeface="仿宋_GB2312" panose="02010609030101010101" charset="-122"/>
                <a:ea typeface="仿宋_GB2312" panose="02010609030101010101" charset="-122"/>
                <a:cs typeface="+mn-cs"/>
              </a:rPr>
              <a:t>.</a:t>
            </a:r>
            <a:endParaRPr lang="en-US" altLang="zh-CN" sz="2400" kern="1200" dirty="0">
              <a:solidFill>
                <a:schemeClr val="tx1"/>
              </a:solidFill>
              <a:latin typeface="仿宋_GB2312" panose="02010609030101010101" charset="-122"/>
              <a:ea typeface="仿宋_GB2312" panose="02010609030101010101" charset="-122"/>
              <a:cs typeface="+mn-cs"/>
            </a:endParaRPr>
          </a:p>
          <a:p>
            <a:pPr algn="l" eaLnBrk="1" hangingPunct="1">
              <a:lnSpc>
                <a:spcPct val="150000"/>
              </a:lnSpc>
              <a:buSzTx/>
            </a:pPr>
            <a:r>
              <a:rPr lang="en-US" altLang="zh-CN" sz="2400" kern="1200" dirty="0">
                <a:solidFill>
                  <a:schemeClr val="tx1"/>
                </a:solidFill>
                <a:latin typeface="仿宋_GB2312" panose="02010609030101010101" charset="-122"/>
                <a:ea typeface="仿宋_GB2312" panose="02010609030101010101" charset="-122"/>
                <a:cs typeface="+mn-cs"/>
              </a:rPr>
              <a:t>◆ O</a:t>
            </a:r>
            <a:r>
              <a:rPr lang="zh-CN" altLang="en-US" sz="2400" kern="1200" dirty="0">
                <a:solidFill>
                  <a:schemeClr val="tx1"/>
                </a:solidFill>
                <a:latin typeface="仿宋_GB2312" panose="02010609030101010101" charset="-122"/>
                <a:ea typeface="仿宋_GB2312" panose="02010609030101010101" charset="-122"/>
                <a:cs typeface="+mn-cs"/>
              </a:rPr>
              <a:t>型血者易得</a:t>
            </a:r>
            <a:r>
              <a:rPr lang="en-US" altLang="zh-CN" sz="2400" kern="1200" dirty="0">
                <a:solidFill>
                  <a:schemeClr val="tx1"/>
                </a:solidFill>
                <a:latin typeface="仿宋_GB2312" panose="02010609030101010101" charset="-122"/>
                <a:ea typeface="仿宋_GB2312" panose="02010609030101010101" charset="-122"/>
                <a:cs typeface="+mn-cs"/>
              </a:rPr>
              <a:t>DU</a:t>
            </a:r>
            <a:r>
              <a:rPr lang="zh-CN" altLang="en-US" sz="2400" kern="1200" dirty="0">
                <a:solidFill>
                  <a:schemeClr val="tx1"/>
                </a:solidFill>
                <a:latin typeface="仿宋_GB2312" panose="02010609030101010101" charset="-122"/>
                <a:ea typeface="仿宋_GB2312" panose="02010609030101010101" charset="-122"/>
                <a:cs typeface="+mn-cs"/>
              </a:rPr>
              <a:t>还是与</a:t>
            </a:r>
            <a:r>
              <a:rPr lang="en-US" altLang="zh-CN" sz="2400" kern="1200" dirty="0">
                <a:solidFill>
                  <a:schemeClr val="tx1"/>
                </a:solidFill>
                <a:latin typeface="仿宋_GB2312" panose="02010609030101010101" charset="-122"/>
                <a:ea typeface="仿宋_GB2312" panose="02010609030101010101" charset="-122"/>
                <a:cs typeface="+mn-cs"/>
              </a:rPr>
              <a:t>Hp</a:t>
            </a:r>
            <a:r>
              <a:rPr lang="zh-CN" altLang="en-US" sz="2400" kern="1200" dirty="0">
                <a:solidFill>
                  <a:schemeClr val="tx1"/>
                </a:solidFill>
                <a:latin typeface="仿宋_GB2312" panose="02010609030101010101" charset="-122"/>
                <a:ea typeface="仿宋_GB2312" panose="02010609030101010101" charset="-122"/>
                <a:cs typeface="+mn-cs"/>
              </a:rPr>
              <a:t>感染有关</a:t>
            </a:r>
            <a:r>
              <a:rPr lang="en-US" altLang="zh-CN" sz="2400" kern="1200" dirty="0">
                <a:solidFill>
                  <a:schemeClr val="tx1"/>
                </a:solidFill>
                <a:latin typeface="仿宋_GB2312" panose="02010609030101010101" charset="-122"/>
                <a:ea typeface="仿宋_GB2312" panose="02010609030101010101" charset="-122"/>
                <a:cs typeface="+mn-cs"/>
              </a:rPr>
              <a:t>.</a:t>
            </a:r>
            <a:endParaRPr lang="en-US" altLang="zh-CN" sz="2400" kern="1200" dirty="0">
              <a:solidFill>
                <a:schemeClr val="tx1"/>
              </a:solidFill>
              <a:latin typeface="仿宋_GB2312" panose="02010609030101010101" charset="-122"/>
              <a:ea typeface="仿宋_GB2312" panose="02010609030101010101" charset="-122"/>
              <a:cs typeface="+mn-cs"/>
            </a:endParaRPr>
          </a:p>
          <a:p>
            <a:pPr algn="l" eaLnBrk="1" hangingPunct="1">
              <a:lnSpc>
                <a:spcPct val="150000"/>
              </a:lnSpc>
              <a:buSzTx/>
            </a:pPr>
            <a:r>
              <a:rPr lang="en-US" altLang="zh-CN" sz="2400" kern="1200" dirty="0">
                <a:solidFill>
                  <a:schemeClr val="tx1"/>
                </a:solidFill>
                <a:latin typeface="仿宋_GB2312" panose="02010609030101010101" charset="-122"/>
                <a:ea typeface="仿宋_GB2312" panose="02010609030101010101" charset="-122"/>
                <a:cs typeface="+mn-cs"/>
              </a:rPr>
              <a:t>◆</a:t>
            </a:r>
            <a:r>
              <a:rPr lang="zh-CN" altLang="en-US" sz="2400" kern="1200" dirty="0">
                <a:solidFill>
                  <a:schemeClr val="tx1"/>
                </a:solidFill>
                <a:latin typeface="仿宋_GB2312" panose="02010609030101010101" charset="-122"/>
                <a:ea typeface="仿宋_GB2312" panose="02010609030101010101" charset="-122"/>
                <a:cs typeface="+mn-cs"/>
              </a:rPr>
              <a:t>但遗传因素的作用不能就此否定</a:t>
            </a:r>
            <a:r>
              <a:rPr lang="en-US" altLang="zh-CN" sz="2400" kern="1200" dirty="0">
                <a:solidFill>
                  <a:schemeClr val="tx1"/>
                </a:solidFill>
                <a:latin typeface="仿宋_GB2312" panose="02010609030101010101" charset="-122"/>
                <a:ea typeface="仿宋_GB2312" panose="02010609030101010101" charset="-122"/>
                <a:cs typeface="+mn-cs"/>
              </a:rPr>
              <a:t>.</a:t>
            </a:r>
            <a:endParaRPr lang="en-US" altLang="zh-CN" sz="2400" kern="1200" dirty="0">
              <a:solidFill>
                <a:schemeClr val="tx1"/>
              </a:solidFill>
              <a:latin typeface="仿宋_GB2312" panose="02010609030101010101" charset="-122"/>
              <a:ea typeface="仿宋_GB2312" panose="0201060903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1511">
                                            <p:txEl>
                                              <p:charRg st="0" end="15"/>
                                            </p:txEl>
                                          </p:spTgt>
                                        </p:tgtEl>
                                        <p:attrNameLst>
                                          <p:attrName>style.visibility</p:attrName>
                                        </p:attrNameLst>
                                      </p:cBhvr>
                                      <p:to>
                                        <p:strVal val="visible"/>
                                      </p:to>
                                    </p:set>
                                    <p:animEffect transition="in" filter="checkerboard(across)">
                                      <p:cBhvr>
                                        <p:cTn id="7" dur="500"/>
                                        <p:tgtEl>
                                          <p:spTgt spid="21511">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1511">
                                            <p:txEl>
                                              <p:charRg st="1" end="1"/>
                                            </p:txEl>
                                          </p:spTgt>
                                        </p:tgtEl>
                                        <p:attrNameLst>
                                          <p:attrName>style.visibility</p:attrName>
                                        </p:attrNameLst>
                                      </p:cBhvr>
                                      <p:to>
                                        <p:strVal val="visible"/>
                                      </p:to>
                                    </p:set>
                                    <p:animEffect transition="in" filter="checkerboard(across)">
                                      <p:cBhvr>
                                        <p:cTn id="12" dur="500"/>
                                        <p:tgtEl>
                                          <p:spTgt spid="21511">
                                            <p:txEl>
                                              <p:char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1511">
                                            <p:txEl>
                                              <p:charRg st="1" end="1"/>
                                            </p:txEl>
                                          </p:spTgt>
                                        </p:tgtEl>
                                        <p:attrNameLst>
                                          <p:attrName>style.visibility</p:attrName>
                                        </p:attrNameLst>
                                      </p:cBhvr>
                                      <p:to>
                                        <p:strVal val="visible"/>
                                      </p:to>
                                    </p:set>
                                    <p:animEffect transition="in" filter="checkerboard(across)">
                                      <p:cBhvr>
                                        <p:cTn id="17" dur="500"/>
                                        <p:tgtEl>
                                          <p:spTgt spid="21511">
                                            <p:txEl>
                                              <p:charRg st="1" end="1"/>
                                            </p:txEl>
                                          </p:spTgt>
                                        </p:tgtEl>
                                      </p:cBhvr>
                                    </p:animEffect>
                                  </p:childTnLst>
                                </p:cTn>
                              </p:par>
                            </p:childTnLst>
                          </p:cTn>
                        </p:par>
                        <p:par>
                          <p:cTn id="18" fill="hold">
                            <p:stCondLst>
                              <p:cond delay="500"/>
                            </p:stCondLst>
                            <p:childTnLst>
                              <p:par>
                                <p:cTn id="19" presetID="23" presetClass="entr" presetSubtype="528" fill="hold" grpId="0" nodeType="afterEffect">
                                  <p:stCondLst>
                                    <p:cond delay="0"/>
                                  </p:stCondLst>
                                  <p:childTnLst>
                                    <p:set>
                                      <p:cBhvr>
                                        <p:cTn id="20" dur="1" fill="hold">
                                          <p:stCondLst>
                                            <p:cond delay="0"/>
                                          </p:stCondLst>
                                        </p:cTn>
                                        <p:tgtEl>
                                          <p:spTgt spid="22532"/>
                                        </p:tgtEl>
                                        <p:attrNameLst>
                                          <p:attrName>style.visibility</p:attrName>
                                        </p:attrNameLst>
                                      </p:cBhvr>
                                      <p:to>
                                        <p:strVal val="visible"/>
                                      </p:to>
                                    </p:set>
                                    <p:anim calcmode="lin" valueType="num">
                                      <p:cBhvr>
                                        <p:cTn id="21" dur="500" fill="hold"/>
                                        <p:tgtEl>
                                          <p:spTgt spid="22532"/>
                                        </p:tgtEl>
                                        <p:attrNameLst>
                                          <p:attrName>ppt_w</p:attrName>
                                        </p:attrNameLst>
                                      </p:cBhvr>
                                      <p:tavLst>
                                        <p:tav tm="0">
                                          <p:val>
                                            <p:fltVal val="0.000000"/>
                                          </p:val>
                                        </p:tav>
                                        <p:tav tm="100000">
                                          <p:val>
                                            <p:strVal val="#ppt_w"/>
                                          </p:val>
                                        </p:tav>
                                      </p:tavLst>
                                    </p:anim>
                                    <p:anim calcmode="lin" valueType="num">
                                      <p:cBhvr>
                                        <p:cTn id="22" dur="500" fill="hold"/>
                                        <p:tgtEl>
                                          <p:spTgt spid="22532"/>
                                        </p:tgtEl>
                                        <p:attrNameLst>
                                          <p:attrName>ppt_h</p:attrName>
                                        </p:attrNameLst>
                                      </p:cBhvr>
                                      <p:tavLst>
                                        <p:tav tm="0">
                                          <p:val>
                                            <p:fltVal val="0.000000"/>
                                          </p:val>
                                        </p:tav>
                                        <p:tav tm="100000">
                                          <p:val>
                                            <p:strVal val="#ppt_h"/>
                                          </p:val>
                                        </p:tav>
                                      </p:tavLst>
                                    </p:anim>
                                    <p:anim calcmode="lin" valueType="num">
                                      <p:cBhvr>
                                        <p:cTn id="23" dur="500" fill="hold"/>
                                        <p:tgtEl>
                                          <p:spTgt spid="22532"/>
                                        </p:tgtEl>
                                        <p:attrNameLst>
                                          <p:attrName>ppt_x</p:attrName>
                                        </p:attrNameLst>
                                      </p:cBhvr>
                                      <p:tavLst>
                                        <p:tav tm="0">
                                          <p:val>
                                            <p:fltVal val="0.500000"/>
                                          </p:val>
                                        </p:tav>
                                        <p:tav tm="100000">
                                          <p:val>
                                            <p:strVal val="#ppt_x"/>
                                          </p:val>
                                        </p:tav>
                                      </p:tavLst>
                                    </p:anim>
                                    <p:anim calcmode="lin" valueType="num">
                                      <p:cBhvr>
                                        <p:cTn id="24" dur="500" fill="hold"/>
                                        <p:tgtEl>
                                          <p:spTgt spid="22532"/>
                                        </p:tgtEl>
                                        <p:attrNameLst>
                                          <p:attrName>ppt_y</p:attrName>
                                        </p:attrNameLst>
                                      </p:cBhvr>
                                      <p:tavLst>
                                        <p:tav tm="0">
                                          <p:val>
                                            <p:fltVal val="0.500000"/>
                                          </p:val>
                                        </p:tav>
                                        <p:tav tm="100000">
                                          <p:val>
                                            <p:strVal val="#ppt_y"/>
                                          </p:val>
                                        </p:tav>
                                      </p:tavLst>
                                    </p:anim>
                                  </p:childTnLst>
                                </p:cTn>
                              </p:par>
                            </p:childTnLst>
                          </p:cTn>
                        </p:par>
                        <p:par>
                          <p:cTn id="25" fill="hold">
                            <p:stCondLst>
                              <p:cond delay="1000"/>
                            </p:stCondLst>
                            <p:childTnLst>
                              <p:par>
                                <p:cTn id="26" presetID="23" presetClass="entr" presetSubtype="528" fill="hold" grpId="0" nodeType="afterEffect">
                                  <p:stCondLst>
                                    <p:cond delay="0"/>
                                  </p:stCondLst>
                                  <p:childTnLst>
                                    <p:set>
                                      <p:cBhvr>
                                        <p:cTn id="27" dur="1" fill="hold">
                                          <p:stCondLst>
                                            <p:cond delay="0"/>
                                          </p:stCondLst>
                                        </p:cTn>
                                        <p:tgtEl>
                                          <p:spTgt spid="22531"/>
                                        </p:tgtEl>
                                        <p:attrNameLst>
                                          <p:attrName>style.visibility</p:attrName>
                                        </p:attrNameLst>
                                      </p:cBhvr>
                                      <p:to>
                                        <p:strVal val="visible"/>
                                      </p:to>
                                    </p:set>
                                    <p:anim calcmode="lin" valueType="num">
                                      <p:cBhvr>
                                        <p:cTn id="28" dur="500" fill="hold"/>
                                        <p:tgtEl>
                                          <p:spTgt spid="22531"/>
                                        </p:tgtEl>
                                        <p:attrNameLst>
                                          <p:attrName>ppt_w</p:attrName>
                                        </p:attrNameLst>
                                      </p:cBhvr>
                                      <p:tavLst>
                                        <p:tav tm="0">
                                          <p:val>
                                            <p:fltVal val="0.000000"/>
                                          </p:val>
                                        </p:tav>
                                        <p:tav tm="100000">
                                          <p:val>
                                            <p:strVal val="#ppt_w"/>
                                          </p:val>
                                        </p:tav>
                                      </p:tavLst>
                                    </p:anim>
                                    <p:anim calcmode="lin" valueType="num">
                                      <p:cBhvr>
                                        <p:cTn id="29" dur="500" fill="hold"/>
                                        <p:tgtEl>
                                          <p:spTgt spid="22531"/>
                                        </p:tgtEl>
                                        <p:attrNameLst>
                                          <p:attrName>ppt_h</p:attrName>
                                        </p:attrNameLst>
                                      </p:cBhvr>
                                      <p:tavLst>
                                        <p:tav tm="0">
                                          <p:val>
                                            <p:fltVal val="0.000000"/>
                                          </p:val>
                                        </p:tav>
                                        <p:tav tm="100000">
                                          <p:val>
                                            <p:strVal val="#ppt_h"/>
                                          </p:val>
                                        </p:tav>
                                      </p:tavLst>
                                    </p:anim>
                                    <p:anim calcmode="lin" valueType="num">
                                      <p:cBhvr>
                                        <p:cTn id="30" dur="500" fill="hold"/>
                                        <p:tgtEl>
                                          <p:spTgt spid="22531"/>
                                        </p:tgtEl>
                                        <p:attrNameLst>
                                          <p:attrName>ppt_x</p:attrName>
                                        </p:attrNameLst>
                                      </p:cBhvr>
                                      <p:tavLst>
                                        <p:tav tm="0">
                                          <p:val>
                                            <p:fltVal val="0.500000"/>
                                          </p:val>
                                        </p:tav>
                                        <p:tav tm="100000">
                                          <p:val>
                                            <p:strVal val="#ppt_x"/>
                                          </p:val>
                                        </p:tav>
                                      </p:tavLst>
                                    </p:anim>
                                    <p:anim calcmode="lin" valueType="num">
                                      <p:cBhvr>
                                        <p:cTn id="31" dur="500" fill="hold"/>
                                        <p:tgtEl>
                                          <p:spTgt spid="22531"/>
                                        </p:tgtEl>
                                        <p:attrNameLst>
                                          <p:attrName>ppt_y</p:attrName>
                                        </p:attrNameLst>
                                      </p:cBhvr>
                                      <p:tavLst>
                                        <p:tav tm="0">
                                          <p:val>
                                            <p:fltVal val="0.500000"/>
                                          </p:val>
                                        </p:tav>
                                        <p:tav tm="100000">
                                          <p:val>
                                            <p:strVal val="#ppt_y"/>
                                          </p:val>
                                        </p:tav>
                                      </p:tavLst>
                                    </p:anim>
                                  </p:childTnLst>
                                </p:cTn>
                              </p:par>
                            </p:childTnLst>
                          </p:cTn>
                        </p:par>
                        <p:par>
                          <p:cTn id="32" fill="hold">
                            <p:stCondLst>
                              <p:cond delay="1500"/>
                            </p:stCondLst>
                            <p:childTnLst>
                              <p:par>
                                <p:cTn id="33" presetID="23" presetClass="entr" presetSubtype="528" fill="hold" grpId="0" nodeType="afterEffect">
                                  <p:stCondLst>
                                    <p:cond delay="0"/>
                                  </p:stCondLst>
                                  <p:childTnLst>
                                    <p:set>
                                      <p:cBhvr>
                                        <p:cTn id="34" dur="1" fill="hold">
                                          <p:stCondLst>
                                            <p:cond delay="0"/>
                                          </p:stCondLst>
                                        </p:cTn>
                                        <p:tgtEl>
                                          <p:spTgt spid="22531">
                                            <p:txEl>
                                              <p:charRg st="0" end="32"/>
                                            </p:txEl>
                                          </p:spTgt>
                                        </p:tgtEl>
                                        <p:attrNameLst>
                                          <p:attrName>style.visibility</p:attrName>
                                        </p:attrNameLst>
                                      </p:cBhvr>
                                      <p:to>
                                        <p:strVal val="visible"/>
                                      </p:to>
                                    </p:set>
                                    <p:anim calcmode="lin" valueType="num">
                                      <p:cBhvr>
                                        <p:cTn id="35" dur="500" fill="hold"/>
                                        <p:tgtEl>
                                          <p:spTgt spid="22531">
                                            <p:txEl>
                                              <p:charRg st="0" end="32"/>
                                            </p:txEl>
                                          </p:spTgt>
                                        </p:tgtEl>
                                        <p:attrNameLst>
                                          <p:attrName>ppt_w</p:attrName>
                                        </p:attrNameLst>
                                      </p:cBhvr>
                                      <p:tavLst>
                                        <p:tav tm="0">
                                          <p:val>
                                            <p:fltVal val="0.000000"/>
                                          </p:val>
                                        </p:tav>
                                        <p:tav tm="100000">
                                          <p:val>
                                            <p:strVal val="#ppt_w"/>
                                          </p:val>
                                        </p:tav>
                                      </p:tavLst>
                                    </p:anim>
                                    <p:anim calcmode="lin" valueType="num">
                                      <p:cBhvr>
                                        <p:cTn id="36" dur="500" fill="hold"/>
                                        <p:tgtEl>
                                          <p:spTgt spid="22531">
                                            <p:txEl>
                                              <p:charRg st="0" end="32"/>
                                            </p:txEl>
                                          </p:spTgt>
                                        </p:tgtEl>
                                        <p:attrNameLst>
                                          <p:attrName>ppt_h</p:attrName>
                                        </p:attrNameLst>
                                      </p:cBhvr>
                                      <p:tavLst>
                                        <p:tav tm="0">
                                          <p:val>
                                            <p:fltVal val="0.000000"/>
                                          </p:val>
                                        </p:tav>
                                        <p:tav tm="100000">
                                          <p:val>
                                            <p:strVal val="#ppt_h"/>
                                          </p:val>
                                        </p:tav>
                                      </p:tavLst>
                                    </p:anim>
                                    <p:anim calcmode="lin" valueType="num">
                                      <p:cBhvr>
                                        <p:cTn id="37" dur="500" fill="hold"/>
                                        <p:tgtEl>
                                          <p:spTgt spid="22531">
                                            <p:txEl>
                                              <p:charRg st="0" end="32"/>
                                            </p:txEl>
                                          </p:spTgt>
                                        </p:tgtEl>
                                        <p:attrNameLst>
                                          <p:attrName>ppt_x</p:attrName>
                                        </p:attrNameLst>
                                      </p:cBhvr>
                                      <p:tavLst>
                                        <p:tav tm="0">
                                          <p:val>
                                            <p:fltVal val="0.500000"/>
                                          </p:val>
                                        </p:tav>
                                        <p:tav tm="100000">
                                          <p:val>
                                            <p:strVal val="#ppt_x"/>
                                          </p:val>
                                        </p:tav>
                                      </p:tavLst>
                                    </p:anim>
                                    <p:anim calcmode="lin" valueType="num">
                                      <p:cBhvr>
                                        <p:cTn id="38" dur="500" fill="hold"/>
                                        <p:tgtEl>
                                          <p:spTgt spid="22531">
                                            <p:txEl>
                                              <p:charRg st="0" end="32"/>
                                            </p:txEl>
                                          </p:spTgt>
                                        </p:tgtEl>
                                        <p:attrNameLst>
                                          <p:attrName>ppt_y</p:attrName>
                                        </p:attrNameLst>
                                      </p:cBhvr>
                                      <p:tavLst>
                                        <p:tav tm="0">
                                          <p:val>
                                            <p:fltVal val="0.500000"/>
                                          </p:val>
                                        </p:tav>
                                        <p:tav tm="100000">
                                          <p:val>
                                            <p:strVal val="#ppt_y"/>
                                          </p:val>
                                        </p:tav>
                                      </p:tavLst>
                                    </p:anim>
                                  </p:childTnLst>
                                </p:cTn>
                              </p:par>
                            </p:childTnLst>
                          </p:cTn>
                        </p:par>
                        <p:par>
                          <p:cTn id="39" fill="hold">
                            <p:stCondLst>
                              <p:cond delay="2000"/>
                            </p:stCondLst>
                            <p:childTnLst>
                              <p:par>
                                <p:cTn id="40" presetID="23" presetClass="entr" presetSubtype="528" fill="hold" grpId="0" nodeType="afterEffect">
                                  <p:stCondLst>
                                    <p:cond delay="0"/>
                                  </p:stCondLst>
                                  <p:childTnLst>
                                    <p:set>
                                      <p:cBhvr>
                                        <p:cTn id="41" dur="1" fill="hold">
                                          <p:stCondLst>
                                            <p:cond delay="0"/>
                                          </p:stCondLst>
                                        </p:cTn>
                                        <p:tgtEl>
                                          <p:spTgt spid="22531">
                                            <p:txEl>
                                              <p:charRg st="32" end="53"/>
                                            </p:txEl>
                                          </p:spTgt>
                                        </p:tgtEl>
                                        <p:attrNameLst>
                                          <p:attrName>style.visibility</p:attrName>
                                        </p:attrNameLst>
                                      </p:cBhvr>
                                      <p:to>
                                        <p:strVal val="visible"/>
                                      </p:to>
                                    </p:set>
                                    <p:anim calcmode="lin" valueType="num">
                                      <p:cBhvr>
                                        <p:cTn id="42" dur="500" fill="hold"/>
                                        <p:tgtEl>
                                          <p:spTgt spid="22531">
                                            <p:txEl>
                                              <p:charRg st="32" end="53"/>
                                            </p:txEl>
                                          </p:spTgt>
                                        </p:tgtEl>
                                        <p:attrNameLst>
                                          <p:attrName>ppt_w</p:attrName>
                                        </p:attrNameLst>
                                      </p:cBhvr>
                                      <p:tavLst>
                                        <p:tav tm="0">
                                          <p:val>
                                            <p:fltVal val="0.000000"/>
                                          </p:val>
                                        </p:tav>
                                        <p:tav tm="100000">
                                          <p:val>
                                            <p:strVal val="#ppt_w"/>
                                          </p:val>
                                        </p:tav>
                                      </p:tavLst>
                                    </p:anim>
                                    <p:anim calcmode="lin" valueType="num">
                                      <p:cBhvr>
                                        <p:cTn id="43" dur="500" fill="hold"/>
                                        <p:tgtEl>
                                          <p:spTgt spid="22531">
                                            <p:txEl>
                                              <p:charRg st="32" end="53"/>
                                            </p:txEl>
                                          </p:spTgt>
                                        </p:tgtEl>
                                        <p:attrNameLst>
                                          <p:attrName>ppt_h</p:attrName>
                                        </p:attrNameLst>
                                      </p:cBhvr>
                                      <p:tavLst>
                                        <p:tav tm="0">
                                          <p:val>
                                            <p:fltVal val="0.000000"/>
                                          </p:val>
                                        </p:tav>
                                        <p:tav tm="100000">
                                          <p:val>
                                            <p:strVal val="#ppt_h"/>
                                          </p:val>
                                        </p:tav>
                                      </p:tavLst>
                                    </p:anim>
                                    <p:anim calcmode="lin" valueType="num">
                                      <p:cBhvr>
                                        <p:cTn id="44" dur="500" fill="hold"/>
                                        <p:tgtEl>
                                          <p:spTgt spid="22531">
                                            <p:txEl>
                                              <p:charRg st="32" end="53"/>
                                            </p:txEl>
                                          </p:spTgt>
                                        </p:tgtEl>
                                        <p:attrNameLst>
                                          <p:attrName>ppt_x</p:attrName>
                                        </p:attrNameLst>
                                      </p:cBhvr>
                                      <p:tavLst>
                                        <p:tav tm="0">
                                          <p:val>
                                            <p:fltVal val="0.500000"/>
                                          </p:val>
                                        </p:tav>
                                        <p:tav tm="100000">
                                          <p:val>
                                            <p:strVal val="#ppt_x"/>
                                          </p:val>
                                        </p:tav>
                                      </p:tavLst>
                                    </p:anim>
                                    <p:anim calcmode="lin" valueType="num">
                                      <p:cBhvr>
                                        <p:cTn id="45" dur="500" fill="hold"/>
                                        <p:tgtEl>
                                          <p:spTgt spid="22531">
                                            <p:txEl>
                                              <p:charRg st="32" end="53"/>
                                            </p:txEl>
                                          </p:spTgt>
                                        </p:tgtEl>
                                        <p:attrNameLst>
                                          <p:attrName>ppt_y</p:attrName>
                                        </p:attrNameLst>
                                      </p:cBhvr>
                                      <p:tavLst>
                                        <p:tav tm="0">
                                          <p:val>
                                            <p:fltVal val="0.500000"/>
                                          </p:val>
                                        </p:tav>
                                        <p:tav tm="100000">
                                          <p:val>
                                            <p:strVal val="#ppt_y"/>
                                          </p:val>
                                        </p:tav>
                                      </p:tavLst>
                                    </p:anim>
                                  </p:childTnLst>
                                </p:cTn>
                              </p:par>
                            </p:childTnLst>
                          </p:cTn>
                        </p:par>
                        <p:par>
                          <p:cTn id="46" fill="hold">
                            <p:stCondLst>
                              <p:cond delay="2500"/>
                            </p:stCondLst>
                            <p:childTnLst>
                              <p:par>
                                <p:cTn id="47" presetID="23" presetClass="entr" presetSubtype="528" fill="hold" grpId="0" nodeType="afterEffect">
                                  <p:stCondLst>
                                    <p:cond delay="0"/>
                                  </p:stCondLst>
                                  <p:childTnLst>
                                    <p:set>
                                      <p:cBhvr>
                                        <p:cTn id="48" dur="1" fill="hold">
                                          <p:stCondLst>
                                            <p:cond delay="0"/>
                                          </p:stCondLst>
                                        </p:cTn>
                                        <p:tgtEl>
                                          <p:spTgt spid="22531">
                                            <p:txEl>
                                              <p:charRg st="53" end="70"/>
                                            </p:txEl>
                                          </p:spTgt>
                                        </p:tgtEl>
                                        <p:attrNameLst>
                                          <p:attrName>style.visibility</p:attrName>
                                        </p:attrNameLst>
                                      </p:cBhvr>
                                      <p:to>
                                        <p:strVal val="visible"/>
                                      </p:to>
                                    </p:set>
                                    <p:anim calcmode="lin" valueType="num">
                                      <p:cBhvr>
                                        <p:cTn id="49" dur="500" fill="hold"/>
                                        <p:tgtEl>
                                          <p:spTgt spid="22531">
                                            <p:txEl>
                                              <p:charRg st="53" end="70"/>
                                            </p:txEl>
                                          </p:spTgt>
                                        </p:tgtEl>
                                        <p:attrNameLst>
                                          <p:attrName>ppt_w</p:attrName>
                                        </p:attrNameLst>
                                      </p:cBhvr>
                                      <p:tavLst>
                                        <p:tav tm="0">
                                          <p:val>
                                            <p:fltVal val="0.000000"/>
                                          </p:val>
                                        </p:tav>
                                        <p:tav tm="100000">
                                          <p:val>
                                            <p:strVal val="#ppt_w"/>
                                          </p:val>
                                        </p:tav>
                                      </p:tavLst>
                                    </p:anim>
                                    <p:anim calcmode="lin" valueType="num">
                                      <p:cBhvr>
                                        <p:cTn id="50" dur="500" fill="hold"/>
                                        <p:tgtEl>
                                          <p:spTgt spid="22531">
                                            <p:txEl>
                                              <p:charRg st="53" end="70"/>
                                            </p:txEl>
                                          </p:spTgt>
                                        </p:tgtEl>
                                        <p:attrNameLst>
                                          <p:attrName>ppt_h</p:attrName>
                                        </p:attrNameLst>
                                      </p:cBhvr>
                                      <p:tavLst>
                                        <p:tav tm="0">
                                          <p:val>
                                            <p:fltVal val="0.000000"/>
                                          </p:val>
                                        </p:tav>
                                        <p:tav tm="100000">
                                          <p:val>
                                            <p:strVal val="#ppt_h"/>
                                          </p:val>
                                        </p:tav>
                                      </p:tavLst>
                                    </p:anim>
                                    <p:anim calcmode="lin" valueType="num">
                                      <p:cBhvr>
                                        <p:cTn id="51" dur="500" fill="hold"/>
                                        <p:tgtEl>
                                          <p:spTgt spid="22531">
                                            <p:txEl>
                                              <p:charRg st="53" end="70"/>
                                            </p:txEl>
                                          </p:spTgt>
                                        </p:tgtEl>
                                        <p:attrNameLst>
                                          <p:attrName>ppt_x</p:attrName>
                                        </p:attrNameLst>
                                      </p:cBhvr>
                                      <p:tavLst>
                                        <p:tav tm="0">
                                          <p:val>
                                            <p:fltVal val="0.500000"/>
                                          </p:val>
                                        </p:tav>
                                        <p:tav tm="100000">
                                          <p:val>
                                            <p:strVal val="#ppt_x"/>
                                          </p:val>
                                        </p:tav>
                                      </p:tavLst>
                                    </p:anim>
                                    <p:anim calcmode="lin" valueType="num">
                                      <p:cBhvr>
                                        <p:cTn id="52" dur="500" fill="hold"/>
                                        <p:tgtEl>
                                          <p:spTgt spid="22531">
                                            <p:txEl>
                                              <p:charRg st="53" end="70"/>
                                            </p:txEl>
                                          </p:spTgt>
                                        </p:tgtEl>
                                        <p:attrNameLst>
                                          <p:attrName>ppt_y</p:attrName>
                                        </p:attrNameLst>
                                      </p:cBhvr>
                                      <p:tavLst>
                                        <p:tav tm="0">
                                          <p:val>
                                            <p:fltVal val="0.500000"/>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advAuto="1000" build="p"/>
      <p:bldP spid="22532" grpId="0" bldLvl="0" animBg="1"/>
      <p:bldP spid="22531" grpId="0" animBg="1" advAuto="100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3" name="Rectangle 4"/>
          <p:cNvSpPr/>
          <p:nvPr/>
        </p:nvSpPr>
        <p:spPr>
          <a:xfrm>
            <a:off x="468630" y="0"/>
            <a:ext cx="8229600" cy="709295"/>
          </a:xfrm>
          <a:prstGeom prst="rect">
            <a:avLst/>
          </a:prstGeom>
          <a:noFill/>
          <a:ln w="9525">
            <a:noFill/>
          </a:ln>
        </p:spPr>
        <p:txBody>
          <a:bodyPr anchor="ctr" anchorCtr="0"/>
          <a:p>
            <a:pPr algn="ctr"/>
            <a:r>
              <a:rPr lang="zh-CN" altLang="en-US" sz="4400" b="1" dirty="0">
                <a:latin typeface="仿宋_GB2312" panose="02010609030101010101" charset="-122"/>
                <a:ea typeface="仿宋_GB2312" panose="02010609030101010101" charset="-122"/>
              </a:rPr>
              <a:t>四、非甾体类抗炎药</a:t>
            </a:r>
            <a:endParaRPr lang="zh-CN" altLang="en-US" sz="4400" b="1" dirty="0">
              <a:latin typeface="仿宋_GB2312" panose="02010609030101010101" charset="-122"/>
              <a:ea typeface="仿宋_GB2312" panose="02010609030101010101" charset="-122"/>
            </a:endParaRPr>
          </a:p>
        </p:txBody>
      </p:sp>
      <p:sp>
        <p:nvSpPr>
          <p:cNvPr id="40962" name="Rectangle 2"/>
          <p:cNvSpPr>
            <a:spLocks noGrp="1"/>
          </p:cNvSpPr>
          <p:nvPr>
            <p:ph type="subTitle" idx="1"/>
          </p:nvPr>
        </p:nvSpPr>
        <p:spPr>
          <a:xfrm>
            <a:off x="684530" y="1196975"/>
            <a:ext cx="10627360" cy="3889375"/>
          </a:xfrm>
        </p:spPr>
        <p:txBody>
          <a:bodyPr vert="horz" wrap="square" lIns="91440" tIns="45720" rIns="91440" bIns="45720" anchor="t" anchorCtr="0"/>
          <a:p>
            <a:pPr algn="l" eaLnBrk="1" hangingPunct="1">
              <a:lnSpc>
                <a:spcPct val="200000"/>
              </a:lnSpc>
              <a:buSzTx/>
            </a:pPr>
            <a:r>
              <a:rPr lang="en-US" altLang="zh-CN" sz="2400" kern="1200" dirty="0">
                <a:latin typeface="仿宋_GB2312" panose="02010609030101010101" charset="-122"/>
                <a:ea typeface="仿宋_GB2312" panose="02010609030101010101" charset="-122"/>
                <a:cs typeface="+mn-cs"/>
              </a:rPr>
              <a:t>◆</a:t>
            </a:r>
            <a:r>
              <a:rPr lang="zh-CN" altLang="en-US" sz="2400" kern="1200" dirty="0">
                <a:latin typeface="仿宋_GB2312" panose="02010609030101010101" charset="-122"/>
                <a:ea typeface="仿宋_GB2312" panose="02010609030101010101" charset="-122"/>
                <a:cs typeface="+mn-cs"/>
              </a:rPr>
              <a:t>药物对胃十二指肠粘膜的损伤作用</a:t>
            </a:r>
            <a:r>
              <a:rPr lang="en-US" altLang="zh-CN" sz="2400" kern="1200" dirty="0">
                <a:latin typeface="仿宋_GB2312" panose="02010609030101010101" charset="-122"/>
                <a:ea typeface="仿宋_GB2312" panose="02010609030101010101" charset="-122"/>
                <a:cs typeface="+mn-cs"/>
              </a:rPr>
              <a:t>,</a:t>
            </a:r>
            <a:r>
              <a:rPr lang="zh-CN" altLang="en-US" sz="2400" kern="1200" dirty="0">
                <a:latin typeface="仿宋_GB2312" panose="02010609030101010101" charset="-122"/>
                <a:ea typeface="仿宋_GB2312" panose="02010609030101010101" charset="-122"/>
                <a:cs typeface="+mn-cs"/>
              </a:rPr>
              <a:t>以</a:t>
            </a:r>
            <a:r>
              <a:rPr lang="zh-CN" altLang="en-US" sz="2400" kern="1200" dirty="0">
                <a:latin typeface="仿宋_GB2312" panose="02010609030101010101" charset="-122"/>
                <a:ea typeface="仿宋_GB2312" panose="02010609030101010101" charset="-122"/>
                <a:cs typeface="+mn-cs"/>
                <a:hlinkClick r:id="" action="ppaction://hlinkshowjump?jump=nextslide"/>
              </a:rPr>
              <a:t>非甾体类抗炎药</a:t>
            </a:r>
            <a:r>
              <a:rPr lang="en-US" altLang="zh-CN" sz="2400" kern="1200" dirty="0">
                <a:solidFill>
                  <a:schemeClr val="tx1"/>
                </a:solidFill>
                <a:latin typeface="仿宋_GB2312" panose="02010609030101010101" charset="-122"/>
                <a:ea typeface="仿宋_GB2312" panose="02010609030101010101" charset="-122"/>
                <a:cs typeface="+mn-cs"/>
              </a:rPr>
              <a:t>(NSAID)</a:t>
            </a:r>
            <a:r>
              <a:rPr lang="zh-CN" altLang="en-US" sz="2400" kern="1200" dirty="0">
                <a:solidFill>
                  <a:schemeClr val="tx1"/>
                </a:solidFill>
                <a:latin typeface="仿宋_GB2312" panose="02010609030101010101" charset="-122"/>
                <a:ea typeface="仿宋_GB2312" panose="02010609030101010101" charset="-122"/>
                <a:cs typeface="+mn-cs"/>
              </a:rPr>
              <a:t>最显著</a:t>
            </a:r>
            <a:r>
              <a:rPr lang="en-US" altLang="zh-CN" sz="2400" kern="1200" dirty="0">
                <a:solidFill>
                  <a:schemeClr val="tx1"/>
                </a:solidFill>
                <a:latin typeface="仿宋_GB2312" panose="02010609030101010101" charset="-122"/>
                <a:ea typeface="仿宋_GB2312" panose="02010609030101010101" charset="-122"/>
                <a:cs typeface="+mn-cs"/>
              </a:rPr>
              <a:t>.</a:t>
            </a:r>
            <a:br>
              <a:rPr lang="en-US" altLang="zh-CN" sz="2400" kern="1200" dirty="0">
                <a:solidFill>
                  <a:schemeClr val="tx1"/>
                </a:solidFill>
                <a:latin typeface="仿宋_GB2312" panose="02010609030101010101" charset="-122"/>
                <a:ea typeface="仿宋_GB2312" panose="02010609030101010101" charset="-122"/>
                <a:cs typeface="+mn-cs"/>
              </a:rPr>
            </a:br>
            <a:r>
              <a:rPr lang="en-US" altLang="zh-CN" sz="2400" kern="1200" dirty="0">
                <a:solidFill>
                  <a:schemeClr val="tx1"/>
                </a:solidFill>
                <a:latin typeface="仿宋_GB2312" panose="02010609030101010101" charset="-122"/>
                <a:ea typeface="仿宋_GB2312" panose="02010609030101010101" charset="-122"/>
                <a:cs typeface="+mn-cs"/>
              </a:rPr>
              <a:t>◆</a:t>
            </a:r>
            <a:r>
              <a:rPr lang="zh-CN" altLang="en-US" sz="2400" kern="1200" dirty="0">
                <a:solidFill>
                  <a:schemeClr val="tx1"/>
                </a:solidFill>
                <a:latin typeface="仿宋_GB2312" panose="02010609030101010101" charset="-122"/>
                <a:ea typeface="仿宋_GB2312" panose="02010609030101010101" charset="-122"/>
                <a:cs typeface="+mn-cs"/>
              </a:rPr>
              <a:t>长期摄入</a:t>
            </a:r>
            <a:r>
              <a:rPr lang="en-US" altLang="zh-CN" sz="2400" kern="1200" dirty="0">
                <a:solidFill>
                  <a:schemeClr val="tx1"/>
                </a:solidFill>
                <a:latin typeface="仿宋_GB2312" panose="02010609030101010101" charset="-122"/>
                <a:ea typeface="仿宋_GB2312" panose="02010609030101010101" charset="-122"/>
                <a:cs typeface="+mn-cs"/>
              </a:rPr>
              <a:t>NSAID</a:t>
            </a:r>
            <a:r>
              <a:rPr lang="zh-CN" altLang="en-US" sz="2400" kern="1200" dirty="0">
                <a:solidFill>
                  <a:schemeClr val="tx1"/>
                </a:solidFill>
                <a:latin typeface="仿宋_GB2312" panose="02010609030101010101" charset="-122"/>
                <a:ea typeface="仿宋_GB2312" panose="02010609030101010101" charset="-122"/>
                <a:cs typeface="+mn-cs"/>
              </a:rPr>
              <a:t>可诱发消化性溃疡、妨碍溃疡愈合、增加溃疡复发率和出血、穿孔等并发症的发生率。</a:t>
            </a:r>
            <a:endParaRPr lang="zh-CN" altLang="en-US" sz="2400" kern="1200" dirty="0">
              <a:solidFill>
                <a:schemeClr val="tx1"/>
              </a:solidFill>
              <a:latin typeface="仿宋_GB2312" panose="02010609030101010101" charset="-122"/>
              <a:ea typeface="仿宋_GB2312" panose="02010609030101010101" charset="-122"/>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4600" name="Group 24"/>
          <p:cNvGraphicFramePr>
            <a:graphicFrameLocks noGrp="1"/>
          </p:cNvGraphicFramePr>
          <p:nvPr>
            <p:ph type="tbl" idx="4294967295"/>
          </p:nvPr>
        </p:nvGraphicFramePr>
        <p:xfrm>
          <a:off x="2080895" y="1339533"/>
          <a:ext cx="8496300" cy="3457576"/>
        </p:xfrm>
        <a:graphic>
          <a:graphicData uri="http://schemas.openxmlformats.org/drawingml/2006/table">
            <a:tbl>
              <a:tblPr/>
              <a:tblGrid>
                <a:gridCol w="2232025"/>
                <a:gridCol w="6264275"/>
              </a:tblGrid>
              <a:tr h="601663">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rPr>
                        <a:t>分类</a:t>
                      </a:r>
                      <a:endPar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rPr>
                        <a:t>药物</a:t>
                      </a:r>
                      <a:endPar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7375">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rPr>
                        <a:t>水杨酸类</a:t>
                      </a:r>
                      <a:endPar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rPr>
                        <a:t>乙酰水杨酸</a:t>
                      </a:r>
                      <a:r>
                        <a:rPr kumimoji="0" lang="en-US" altLang="zh-CN" sz="2400" b="1" i="0" u="none" strike="noStrike" cap="none" normalizeH="0" baseline="0" smtClean="0">
                          <a:ln>
                            <a:noFill/>
                          </a:ln>
                          <a:solidFill>
                            <a:schemeClr val="tx1"/>
                          </a:solidFill>
                          <a:effectLst/>
                          <a:latin typeface="仿宋_GB2312" panose="02010609030101010101" charset="-122"/>
                          <a:ea typeface="仿宋_GB2312" panose="02010609030101010101" charset="-122"/>
                        </a:rPr>
                        <a:t>(</a:t>
                      </a:r>
                      <a:r>
                        <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rPr>
                        <a:t>阿司匹林</a:t>
                      </a:r>
                      <a:r>
                        <a:rPr kumimoji="0" lang="en-US" altLang="zh-CN" sz="2400" b="1" i="0" u="none" strike="noStrike" cap="none" normalizeH="0" baseline="0" smtClean="0">
                          <a:ln>
                            <a:noFill/>
                          </a:ln>
                          <a:solidFill>
                            <a:schemeClr val="tx1"/>
                          </a:solidFill>
                          <a:effectLst/>
                          <a:latin typeface="仿宋_GB2312" panose="02010609030101010101" charset="-122"/>
                          <a:ea typeface="仿宋_GB2312" panose="02010609030101010101" charset="-122"/>
                        </a:rPr>
                        <a:t>)</a:t>
                      </a:r>
                      <a:endParaRPr kumimoji="0" lang="en-US" altLang="zh-CN" sz="24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325">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rPr>
                        <a:t>苯胺类</a:t>
                      </a:r>
                      <a:endPar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85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rPr>
                        <a:t>对乙酰氨基酚及非那西汀</a:t>
                      </a:r>
                      <a:r>
                        <a:rPr kumimoji="0" lang="en-US" altLang="zh-CN" sz="2400" b="1" i="0" u="none" strike="noStrike" cap="none" normalizeH="0" baseline="0" smtClean="0">
                          <a:ln>
                            <a:noFill/>
                          </a:ln>
                          <a:solidFill>
                            <a:schemeClr val="tx1"/>
                          </a:solidFill>
                          <a:effectLst/>
                          <a:latin typeface="仿宋_GB2312" panose="02010609030101010101" charset="-122"/>
                          <a:ea typeface="仿宋_GB2312" panose="02010609030101010101" charset="-122"/>
                        </a:rPr>
                        <a:t>(</a:t>
                      </a:r>
                      <a:r>
                        <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rPr>
                        <a:t>扑热息痛、必理通、百服宁、泰诺）</a:t>
                      </a:r>
                      <a:endPar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3888">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rPr>
                        <a:t>吡唑酮类</a:t>
                      </a:r>
                      <a:endPar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rPr>
                        <a:t>保泰松及羟基保泰松</a:t>
                      </a:r>
                      <a:endPar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325">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rPr>
                        <a:t>其它</a:t>
                      </a:r>
                      <a:endPar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85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仿宋_GB2312" panose="02010609030101010101" charset="-122"/>
                          <a:ea typeface="仿宋_GB2312" panose="02010609030101010101" charset="-122"/>
                        </a:rPr>
                        <a:t>吲哚美辛（消炎痛）、布洛芬（芬必得）等</a:t>
                      </a:r>
                      <a:r>
                        <a:rPr kumimoji="0" lang="en-US" altLang="zh-CN" sz="2400" b="1" i="0" u="none" strike="noStrike" cap="none" normalizeH="0" baseline="0" smtClean="0">
                          <a:ln>
                            <a:noFill/>
                          </a:ln>
                          <a:solidFill>
                            <a:schemeClr val="tx1"/>
                          </a:solidFill>
                          <a:effectLst/>
                          <a:latin typeface="仿宋_GB2312" panose="02010609030101010101" charset="-122"/>
                          <a:ea typeface="仿宋_GB2312" panose="02010609030101010101" charset="-122"/>
                        </a:rPr>
                        <a:t>.</a:t>
                      </a:r>
                      <a:endParaRPr kumimoji="0" lang="en-US" altLang="zh-CN" sz="24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4600"/>
                                        </p:tgtEl>
                                        <p:attrNameLst>
                                          <p:attrName>style.visibility</p:attrName>
                                        </p:attrNameLst>
                                      </p:cBhvr>
                                      <p:to>
                                        <p:strVal val="visible"/>
                                      </p:to>
                                    </p:set>
                                    <p:animEffect transition="in" filter="dissolve">
                                      <p:cBhvr>
                                        <p:cTn id="7" dur="500"/>
                                        <p:tgtEl>
                                          <p:spTgt spid="246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Rectangle 3"/>
          <p:cNvSpPr>
            <a:spLocks noGrp="1"/>
          </p:cNvSpPr>
          <p:nvPr>
            <p:ph type="subTitle" idx="1"/>
          </p:nvPr>
        </p:nvSpPr>
        <p:spPr>
          <a:xfrm>
            <a:off x="6065520" y="3644900"/>
            <a:ext cx="3352800" cy="1389063"/>
          </a:xfrm>
          <a:solidFill>
            <a:srgbClr val="FF0066">
              <a:alpha val="100000"/>
            </a:srgbClr>
          </a:solidFill>
        </p:spPr>
        <p:txBody>
          <a:bodyPr vert="horz" wrap="square" lIns="91440" tIns="45720" rIns="91440" bIns="45720" anchor="t" anchorCtr="0"/>
          <a:p>
            <a:pPr eaLnBrk="1" hangingPunct="1">
              <a:lnSpc>
                <a:spcPct val="150000"/>
              </a:lnSpc>
              <a:buSzTx/>
            </a:pPr>
            <a:r>
              <a:rPr lang="zh-CN" altLang="en-US" sz="2400" kern="1200" dirty="0">
                <a:latin typeface="仿宋_GB2312" panose="02010609030101010101" charset="-122"/>
                <a:ea typeface="仿宋_GB2312" panose="02010609030101010101" charset="-122"/>
                <a:cs typeface="+mn-cs"/>
              </a:rPr>
              <a:t>削弱胃十二指肠粘膜的保护作用</a:t>
            </a:r>
            <a:endParaRPr lang="zh-CN" altLang="en-US" sz="2400" kern="1200" dirty="0">
              <a:latin typeface="仿宋_GB2312" panose="02010609030101010101" charset="-122"/>
              <a:ea typeface="仿宋_GB2312" panose="02010609030101010101" charset="-122"/>
              <a:cs typeface="+mn-cs"/>
            </a:endParaRPr>
          </a:p>
        </p:txBody>
      </p:sp>
      <p:sp>
        <p:nvSpPr>
          <p:cNvPr id="25604" name="Rectangle 4"/>
          <p:cNvSpPr/>
          <p:nvPr/>
        </p:nvSpPr>
        <p:spPr>
          <a:xfrm>
            <a:off x="2680970" y="1773238"/>
            <a:ext cx="946150" cy="639762"/>
          </a:xfrm>
          <a:prstGeom prst="rect">
            <a:avLst/>
          </a:prstGeom>
          <a:solidFill>
            <a:srgbClr val="FF6600"/>
          </a:solidFill>
          <a:ln w="9525">
            <a:noFill/>
          </a:ln>
        </p:spPr>
        <p:txBody>
          <a:bodyPr wrap="none">
            <a:spAutoFit/>
          </a:bodyPr>
          <a:p>
            <a:pPr>
              <a:lnSpc>
                <a:spcPct val="150000"/>
              </a:lnSpc>
            </a:pPr>
            <a:r>
              <a:rPr lang="en-US" altLang="zh-CN" sz="2400" b="1" dirty="0">
                <a:latin typeface="仿宋_GB2312" panose="02010609030101010101" charset="-122"/>
                <a:ea typeface="仿宋_GB2312" panose="02010609030101010101" charset="-122"/>
              </a:rPr>
              <a:t>NSAID</a:t>
            </a:r>
            <a:endParaRPr lang="en-US" altLang="zh-CN" sz="2400" b="1" dirty="0">
              <a:latin typeface="仿宋_GB2312" panose="02010609030101010101" charset="-122"/>
              <a:ea typeface="仿宋_GB2312" panose="02010609030101010101" charset="-122"/>
            </a:endParaRPr>
          </a:p>
        </p:txBody>
      </p:sp>
      <p:sp>
        <p:nvSpPr>
          <p:cNvPr id="25606" name="Rectangle 6"/>
          <p:cNvSpPr/>
          <p:nvPr/>
        </p:nvSpPr>
        <p:spPr>
          <a:xfrm>
            <a:off x="6209983" y="1844675"/>
            <a:ext cx="3276600" cy="639763"/>
          </a:xfrm>
          <a:prstGeom prst="rect">
            <a:avLst/>
          </a:prstGeom>
          <a:solidFill>
            <a:srgbClr val="FF0066"/>
          </a:solidFill>
          <a:ln w="9525">
            <a:noFill/>
          </a:ln>
        </p:spPr>
        <p:txBody>
          <a:bodyPr>
            <a:spAutoFit/>
          </a:bodyPr>
          <a:p>
            <a:pPr algn="ctr">
              <a:lnSpc>
                <a:spcPct val="150000"/>
              </a:lnSpc>
            </a:pPr>
            <a:r>
              <a:rPr lang="zh-CN" altLang="en-US" sz="2400" b="1" dirty="0">
                <a:latin typeface="仿宋_GB2312" panose="02010609030101010101" charset="-122"/>
                <a:ea typeface="仿宋_GB2312" panose="02010609030101010101" charset="-122"/>
              </a:rPr>
              <a:t>抑制前列腺素的合成</a:t>
            </a:r>
            <a:endParaRPr lang="zh-CN" altLang="en-US" sz="2400" b="1" dirty="0">
              <a:latin typeface="仿宋_GB2312" panose="02010609030101010101" charset="-122"/>
              <a:ea typeface="仿宋_GB2312" panose="02010609030101010101" charset="-122"/>
            </a:endParaRPr>
          </a:p>
        </p:txBody>
      </p:sp>
      <p:sp>
        <p:nvSpPr>
          <p:cNvPr id="25608" name="AutoShape 8"/>
          <p:cNvSpPr/>
          <p:nvPr/>
        </p:nvSpPr>
        <p:spPr>
          <a:xfrm>
            <a:off x="4336733" y="1916113"/>
            <a:ext cx="1371600" cy="485775"/>
          </a:xfrm>
          <a:prstGeom prst="rightArrow">
            <a:avLst>
              <a:gd name="adj1" fmla="val 50000"/>
              <a:gd name="adj2" fmla="val 70575"/>
            </a:avLst>
          </a:prstGeom>
          <a:solidFill>
            <a:schemeClr val="tx1"/>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5609" name="AutoShape 9"/>
          <p:cNvSpPr/>
          <p:nvPr/>
        </p:nvSpPr>
        <p:spPr>
          <a:xfrm>
            <a:off x="3041333" y="2420938"/>
            <a:ext cx="381000" cy="976312"/>
          </a:xfrm>
          <a:prstGeom prst="downArrow">
            <a:avLst>
              <a:gd name="adj1" fmla="val 50000"/>
              <a:gd name="adj2" fmla="val 64050"/>
            </a:avLst>
          </a:prstGeom>
          <a:solidFill>
            <a:schemeClr val="tx1"/>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5610" name="AutoShape 10"/>
          <p:cNvSpPr/>
          <p:nvPr/>
        </p:nvSpPr>
        <p:spPr>
          <a:xfrm>
            <a:off x="7578408" y="2636838"/>
            <a:ext cx="381000" cy="976312"/>
          </a:xfrm>
          <a:prstGeom prst="downArrow">
            <a:avLst>
              <a:gd name="adj1" fmla="val 50000"/>
              <a:gd name="adj2" fmla="val 64050"/>
            </a:avLst>
          </a:prstGeom>
          <a:solidFill>
            <a:schemeClr val="tx1"/>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5605" name="Rectangle 5"/>
          <p:cNvSpPr/>
          <p:nvPr/>
        </p:nvSpPr>
        <p:spPr>
          <a:xfrm>
            <a:off x="1888808" y="3644900"/>
            <a:ext cx="2667000" cy="1187450"/>
          </a:xfrm>
          <a:prstGeom prst="rect">
            <a:avLst/>
          </a:prstGeom>
          <a:solidFill>
            <a:srgbClr val="FF0066"/>
          </a:solidFill>
          <a:ln w="9525">
            <a:noFill/>
          </a:ln>
        </p:spPr>
        <p:txBody>
          <a:bodyPr>
            <a:spAutoFit/>
          </a:bodyPr>
          <a:p>
            <a:pPr>
              <a:lnSpc>
                <a:spcPct val="150000"/>
              </a:lnSpc>
            </a:pPr>
            <a:r>
              <a:rPr lang="zh-CN" altLang="en-US" sz="2400" b="1" dirty="0">
                <a:latin typeface="仿宋_GB2312" panose="02010609030101010101" charset="-122"/>
                <a:ea typeface="仿宋_GB2312" panose="02010609030101010101" charset="-122"/>
              </a:rPr>
              <a:t>直接损伤胃十二指肠粘膜</a:t>
            </a:r>
            <a:endParaRPr lang="zh-CN" altLang="en-US" sz="2400" b="1" dirty="0">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604"/>
                                        </p:tgtEl>
                                        <p:attrNameLst>
                                          <p:attrName>style.visibility</p:attrName>
                                        </p:attrNameLst>
                                      </p:cBhvr>
                                      <p:to>
                                        <p:strVal val="visible"/>
                                      </p:to>
                                    </p:set>
                                    <p:anim calcmode="lin" valueType="num">
                                      <p:cBhvr>
                                        <p:cTn id="7" dur="500" fill="hold"/>
                                        <p:tgtEl>
                                          <p:spTgt spid="25604"/>
                                        </p:tgtEl>
                                        <p:attrNameLst>
                                          <p:attrName>ppt_x</p:attrName>
                                        </p:attrNameLst>
                                      </p:cBhvr>
                                      <p:tavLst>
                                        <p:tav tm="0">
                                          <p:val>
                                            <p:strVal val="0-#ppt_w/2"/>
                                          </p:val>
                                        </p:tav>
                                        <p:tav tm="100000">
                                          <p:val>
                                            <p:strVal val="#ppt_x"/>
                                          </p:val>
                                        </p:tav>
                                      </p:tavLst>
                                    </p:anim>
                                    <p:anim calcmode="lin" valueType="num">
                                      <p:cBhvr>
                                        <p:cTn id="8" dur="500" fill="hold"/>
                                        <p:tgtEl>
                                          <p:spTgt spid="2560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25608"/>
                                        </p:tgtEl>
                                        <p:attrNameLst>
                                          <p:attrName>style.visibility</p:attrName>
                                        </p:attrNameLst>
                                      </p:cBhvr>
                                      <p:to>
                                        <p:strVal val="visible"/>
                                      </p:to>
                                    </p:set>
                                    <p:animEffect transition="in" filter="dissolve">
                                      <p:cBhvr>
                                        <p:cTn id="12" dur="500"/>
                                        <p:tgtEl>
                                          <p:spTgt spid="25608"/>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5606"/>
                                        </p:tgtEl>
                                        <p:attrNameLst>
                                          <p:attrName>style.visibility</p:attrName>
                                        </p:attrNameLst>
                                      </p:cBhvr>
                                      <p:to>
                                        <p:strVal val="visible"/>
                                      </p:to>
                                    </p:set>
                                    <p:anim calcmode="lin" valueType="num">
                                      <p:cBhvr>
                                        <p:cTn id="16" dur="500" fill="hold"/>
                                        <p:tgtEl>
                                          <p:spTgt spid="25606"/>
                                        </p:tgtEl>
                                        <p:attrNameLst>
                                          <p:attrName>ppt_x</p:attrName>
                                        </p:attrNameLst>
                                      </p:cBhvr>
                                      <p:tavLst>
                                        <p:tav tm="0">
                                          <p:val>
                                            <p:strVal val="0-#ppt_w/2"/>
                                          </p:val>
                                        </p:tav>
                                        <p:tav tm="100000">
                                          <p:val>
                                            <p:strVal val="#ppt_x"/>
                                          </p:val>
                                        </p:tav>
                                      </p:tavLst>
                                    </p:anim>
                                    <p:anim calcmode="lin" valueType="num">
                                      <p:cBhvr>
                                        <p:cTn id="17" dur="500" fill="hold"/>
                                        <p:tgtEl>
                                          <p:spTgt spid="2560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9" presetClass="entr" presetSubtype="0" fill="hold" grpId="0" nodeType="afterEffect">
                                  <p:stCondLst>
                                    <p:cond delay="2000"/>
                                  </p:stCondLst>
                                  <p:childTnLst>
                                    <p:set>
                                      <p:cBhvr>
                                        <p:cTn id="20" dur="1" fill="hold">
                                          <p:stCondLst>
                                            <p:cond delay="0"/>
                                          </p:stCondLst>
                                        </p:cTn>
                                        <p:tgtEl>
                                          <p:spTgt spid="25610"/>
                                        </p:tgtEl>
                                        <p:attrNameLst>
                                          <p:attrName>style.visibility</p:attrName>
                                        </p:attrNameLst>
                                      </p:cBhvr>
                                      <p:to>
                                        <p:strVal val="visible"/>
                                      </p:to>
                                    </p:set>
                                    <p:animEffect transition="in" filter="dissolve">
                                      <p:cBhvr>
                                        <p:cTn id="21" dur="500"/>
                                        <p:tgtEl>
                                          <p:spTgt spid="25610"/>
                                        </p:tgtEl>
                                      </p:cBhvr>
                                    </p:animEffect>
                                  </p:childTnLst>
                                </p:cTn>
                              </p:par>
                            </p:childTnLst>
                          </p:cTn>
                        </p:par>
                        <p:par>
                          <p:cTn id="22" fill="hold">
                            <p:stCondLst>
                              <p:cond delay="4000"/>
                            </p:stCondLst>
                            <p:childTnLst>
                              <p:par>
                                <p:cTn id="23" presetID="9" presetClass="entr" presetSubtype="0" fill="hold" grpId="0" nodeType="afterEffect">
                                  <p:stCondLst>
                                    <p:cond delay="0"/>
                                  </p:stCondLst>
                                  <p:childTnLst>
                                    <p:set>
                                      <p:cBhvr>
                                        <p:cTn id="24" dur="1" fill="hold">
                                          <p:stCondLst>
                                            <p:cond delay="0"/>
                                          </p:stCondLst>
                                        </p:cTn>
                                        <p:tgtEl>
                                          <p:spTgt spid="25603"/>
                                        </p:tgtEl>
                                        <p:attrNameLst>
                                          <p:attrName>style.visibility</p:attrName>
                                        </p:attrNameLst>
                                      </p:cBhvr>
                                      <p:to>
                                        <p:strVal val="visible"/>
                                      </p:to>
                                    </p:set>
                                    <p:animEffect transition="in" filter="dissolve">
                                      <p:cBhvr>
                                        <p:cTn id="25" dur="500"/>
                                        <p:tgtEl>
                                          <p:spTgt spid="25603"/>
                                        </p:tgtEl>
                                      </p:cBhvr>
                                    </p:animEffect>
                                  </p:childTnLst>
                                </p:cTn>
                              </p:par>
                            </p:childTnLst>
                          </p:cTn>
                        </p:par>
                        <p:par>
                          <p:cTn id="26" fill="hold">
                            <p:stCondLst>
                              <p:cond delay="4500"/>
                            </p:stCondLst>
                            <p:childTnLst>
                              <p:par>
                                <p:cTn id="27" presetID="9" presetClass="entr" presetSubtype="0" fill="hold" grpId="0" nodeType="afterEffect">
                                  <p:stCondLst>
                                    <p:cond delay="2000"/>
                                  </p:stCondLst>
                                  <p:childTnLst>
                                    <p:set>
                                      <p:cBhvr>
                                        <p:cTn id="28" dur="1" fill="hold">
                                          <p:stCondLst>
                                            <p:cond delay="0"/>
                                          </p:stCondLst>
                                        </p:cTn>
                                        <p:tgtEl>
                                          <p:spTgt spid="25609"/>
                                        </p:tgtEl>
                                        <p:attrNameLst>
                                          <p:attrName>style.visibility</p:attrName>
                                        </p:attrNameLst>
                                      </p:cBhvr>
                                      <p:to>
                                        <p:strVal val="visible"/>
                                      </p:to>
                                    </p:set>
                                    <p:animEffect transition="in" filter="dissolve">
                                      <p:cBhvr>
                                        <p:cTn id="29" dur="500"/>
                                        <p:tgtEl>
                                          <p:spTgt spid="25609"/>
                                        </p:tgtEl>
                                      </p:cBhvr>
                                    </p:animEffect>
                                  </p:childTnLst>
                                </p:cTn>
                              </p:par>
                            </p:childTnLst>
                          </p:cTn>
                        </p:par>
                        <p:par>
                          <p:cTn id="30" fill="hold">
                            <p:stCondLst>
                              <p:cond delay="7000"/>
                            </p:stCondLst>
                            <p:childTnLst>
                              <p:par>
                                <p:cTn id="31" presetID="2" presetClass="entr" presetSubtype="4" fill="hold" grpId="0" nodeType="afterEffect">
                                  <p:stCondLst>
                                    <p:cond delay="0"/>
                                  </p:stCondLst>
                                  <p:childTnLst>
                                    <p:set>
                                      <p:cBhvr>
                                        <p:cTn id="32" dur="1" fill="hold">
                                          <p:stCondLst>
                                            <p:cond delay="0"/>
                                          </p:stCondLst>
                                        </p:cTn>
                                        <p:tgtEl>
                                          <p:spTgt spid="25605"/>
                                        </p:tgtEl>
                                        <p:attrNameLst>
                                          <p:attrName>style.visibility</p:attrName>
                                        </p:attrNameLst>
                                      </p:cBhvr>
                                      <p:to>
                                        <p:strVal val="visible"/>
                                      </p:to>
                                    </p:set>
                                    <p:anim calcmode="lin" valueType="num">
                                      <p:cBhvr>
                                        <p:cTn id="33" dur="500" fill="hold"/>
                                        <p:tgtEl>
                                          <p:spTgt spid="25605"/>
                                        </p:tgtEl>
                                        <p:attrNameLst>
                                          <p:attrName>ppt_x</p:attrName>
                                        </p:attrNameLst>
                                      </p:cBhvr>
                                      <p:tavLst>
                                        <p:tav tm="0">
                                          <p:val>
                                            <p:strVal val="#ppt_x"/>
                                          </p:val>
                                        </p:tav>
                                        <p:tav tm="100000">
                                          <p:val>
                                            <p:strVal val="#ppt_x"/>
                                          </p:val>
                                        </p:tav>
                                      </p:tavLst>
                                    </p:anim>
                                    <p:anim calcmode="lin" valueType="num">
                                      <p:cBhvr>
                                        <p:cTn id="34" dur="500" fill="hold"/>
                                        <p:tgtEl>
                                          <p:spTgt spid="256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ldLvl="0" animBg="1"/>
      <p:bldP spid="25604" grpId="0" bldLvl="0" animBg="1"/>
      <p:bldP spid="25606" grpId="0" bldLvl="0" animBg="1"/>
      <p:bldP spid="25608" grpId="0" bldLvl="0" animBg="1"/>
      <p:bldP spid="25609" grpId="0" bldLvl="0" animBg="1"/>
      <p:bldP spid="25610" grpId="0" bldLvl="0" animBg="1"/>
      <p:bldP spid="25605"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a:spLocks noGrp="1"/>
          </p:cNvSpPr>
          <p:nvPr>
            <p:ph type="ctrTitle"/>
          </p:nvPr>
        </p:nvSpPr>
        <p:spPr>
          <a:xfrm>
            <a:off x="395605" y="836930"/>
            <a:ext cx="10447655" cy="2286000"/>
          </a:xfrm>
          <a:solidFill>
            <a:schemeClr val="bg1">
              <a:alpha val="100000"/>
            </a:schemeClr>
          </a:solidFill>
        </p:spPr>
        <p:txBody>
          <a:bodyPr vert="horz" wrap="square" lIns="91440" tIns="45720" rIns="91440" bIns="45720" anchor="ctr" anchorCtr="0"/>
          <a:p>
            <a:pPr algn="l" eaLnBrk="1" hangingPunct="1">
              <a:lnSpc>
                <a:spcPct val="170000"/>
              </a:lnSpc>
              <a:buClrTx/>
              <a:buSzTx/>
              <a:buFontTx/>
            </a:pPr>
            <a:r>
              <a:rPr lang="en-US" altLang="zh-CN" sz="2400" kern="1200" dirty="0">
                <a:latin typeface="仿宋_GB2312" panose="02010609030101010101" charset="-122"/>
                <a:ea typeface="仿宋_GB2312" panose="02010609030101010101" charset="-122"/>
                <a:cs typeface="+mj-cs"/>
              </a:rPr>
              <a:t>  </a:t>
            </a:r>
            <a:r>
              <a:rPr lang="zh-CN" altLang="en-US" sz="2400" kern="1200" dirty="0">
                <a:latin typeface="仿宋_GB2312" panose="02010609030101010101" charset="-122"/>
                <a:ea typeface="仿宋_GB2312" panose="02010609030101010101" charset="-122"/>
                <a:cs typeface="+mj-cs"/>
              </a:rPr>
              <a:t>溃疡发生的危险性与服用</a:t>
            </a:r>
            <a:r>
              <a:rPr lang="en-US" altLang="zh-CN" sz="2400" kern="1200" dirty="0">
                <a:latin typeface="仿宋_GB2312" panose="02010609030101010101" charset="-122"/>
                <a:ea typeface="仿宋_GB2312" panose="02010609030101010101" charset="-122"/>
                <a:cs typeface="+mj-cs"/>
              </a:rPr>
              <a:t>NSAID</a:t>
            </a:r>
            <a:r>
              <a:rPr lang="zh-CN" altLang="en-US" sz="2400" kern="1200" dirty="0">
                <a:latin typeface="仿宋_GB2312" panose="02010609030101010101" charset="-122"/>
                <a:ea typeface="仿宋_GB2312" panose="02010609030101010101" charset="-122"/>
                <a:cs typeface="+mj-cs"/>
              </a:rPr>
              <a:t>的种类、剂量、疗程长短有关</a:t>
            </a:r>
            <a:r>
              <a:rPr lang="en-US" altLang="zh-CN" sz="2400" kern="1200" dirty="0">
                <a:latin typeface="仿宋_GB2312" panose="02010609030101010101" charset="-122"/>
                <a:ea typeface="仿宋_GB2312" panose="02010609030101010101" charset="-122"/>
                <a:cs typeface="+mj-cs"/>
              </a:rPr>
              <a:t>, </a:t>
            </a:r>
            <a:r>
              <a:rPr lang="zh-CN" altLang="en-US" sz="2400" kern="1200" dirty="0">
                <a:latin typeface="仿宋_GB2312" panose="02010609030101010101" charset="-122"/>
                <a:ea typeface="仿宋_GB2312" panose="02010609030101010101" charset="-122"/>
                <a:cs typeface="+mj-cs"/>
              </a:rPr>
              <a:t>可能还与患者年龄、</a:t>
            </a:r>
            <a:r>
              <a:rPr lang="en-US" altLang="zh-CN" sz="2400" kern="1200" dirty="0">
                <a:latin typeface="仿宋_GB2312" panose="02010609030101010101" charset="-122"/>
                <a:ea typeface="仿宋_GB2312" panose="02010609030101010101" charset="-122"/>
                <a:cs typeface="+mj-cs"/>
              </a:rPr>
              <a:t>Hp</a:t>
            </a:r>
            <a:r>
              <a:rPr lang="zh-CN" altLang="en-US" sz="2400" kern="1200" dirty="0">
                <a:latin typeface="仿宋_GB2312" panose="02010609030101010101" charset="-122"/>
                <a:ea typeface="仿宋_GB2312" panose="02010609030101010101" charset="-122"/>
                <a:cs typeface="+mj-cs"/>
              </a:rPr>
              <a:t>感染、吸烟、同时服用糖皮质激素有关</a:t>
            </a:r>
            <a:r>
              <a:rPr lang="en-US" altLang="zh-CN" sz="2400" kern="1200" dirty="0">
                <a:latin typeface="仿宋_GB2312" panose="02010609030101010101" charset="-122"/>
                <a:ea typeface="仿宋_GB2312" panose="02010609030101010101" charset="-122"/>
                <a:cs typeface="+mj-cs"/>
              </a:rPr>
              <a:t>.</a:t>
            </a:r>
            <a:endParaRPr lang="en-US" altLang="zh-CN" sz="2400" kern="1200" dirty="0">
              <a:latin typeface="仿宋_GB2312" panose="02010609030101010101" charset="-122"/>
              <a:ea typeface="仿宋_GB2312" panose="02010609030101010101" charset="-122"/>
              <a:cs typeface="+mj-cs"/>
            </a:endParaRPr>
          </a:p>
        </p:txBody>
      </p:sp>
      <p:sp>
        <p:nvSpPr>
          <p:cNvPr id="26628" name="Rectangle 4"/>
          <p:cNvSpPr>
            <a:spLocks noGrp="1" noChangeArrowheads="1"/>
          </p:cNvSpPr>
          <p:nvPr>
            <p:ph type="subTitle" idx="1"/>
          </p:nvPr>
        </p:nvSpPr>
        <p:spPr>
          <a:xfrm>
            <a:off x="395605" y="2708275"/>
            <a:ext cx="10638155" cy="1752600"/>
          </a:xfrm>
          <a:solidFill>
            <a:schemeClr val="bg1"/>
          </a:solidFill>
          <a:effectLst>
            <a:outerShdw dist="35921" dir="2700000" algn="ctr" rotWithShape="0">
              <a:srgbClr val="990000"/>
            </a:outerShdw>
          </a:effectLst>
        </p:spPr>
        <p:txBody>
          <a:bodyPr vert="horz" wrap="square" lIns="91440" tIns="45720" rIns="91440" bIns="45720" numCol="1" anchor="t" anchorCtr="0" compatLnSpc="1">
            <a:normAutofit/>
          </a:bodyPr>
          <a:p>
            <a:pPr marL="0" marR="0" lvl="0" indent="0" algn="l" defTabSz="914400" rtl="0" eaLnBrk="1" fontAlgn="base" latinLnBrk="0" hangingPunct="1">
              <a:lnSpc>
                <a:spcPct val="170000"/>
              </a:lnSpc>
              <a:spcBef>
                <a:spcPct val="20000"/>
              </a:spcBef>
              <a:spcAft>
                <a:spcPct val="0"/>
              </a:spcAft>
              <a:buClr>
                <a:schemeClr val="hlink"/>
              </a:buClr>
              <a:buSzTx/>
              <a:buFont typeface="Wingdings" panose="05000000000000000000" pitchFamily="2" charset="2"/>
              <a:buNone/>
              <a:defRPr/>
            </a:pPr>
            <a:r>
              <a:rPr kumimoji="0" lang="en-US" altLang="zh-CN" sz="2400" b="1" i="0" u="none" strike="noStrike" kern="1200" cap="none" spc="0" normalizeH="0" baseline="0" noProof="0" smtClean="0">
                <a:ln>
                  <a:noFill/>
                </a:ln>
                <a:solidFill>
                  <a:schemeClr val="tx2"/>
                </a:solidFill>
                <a:effectLst/>
                <a:uLnTx/>
                <a:uFillTx/>
                <a:latin typeface="仿宋_GB2312" panose="02010609030101010101" charset="-122"/>
                <a:ea typeface="仿宋_GB2312" panose="02010609030101010101" charset="-122"/>
                <a:cs typeface="+mn-cs"/>
              </a:rPr>
              <a:t>  </a:t>
            </a:r>
            <a:r>
              <a:rPr kumimoji="0" lang="en-US" altLang="zh-CN" sz="2400" b="1" i="0" u="none" strike="noStrike" kern="120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 </a:t>
            </a:r>
            <a:r>
              <a:rPr kumimoji="0" lang="zh-CN" altLang="en-US" sz="2400" b="1" i="0" u="none" strike="noStrike" kern="120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因摄入</a:t>
            </a:r>
            <a:r>
              <a:rPr kumimoji="0" lang="en-US" altLang="zh-CN" sz="2400" b="1" i="0" u="none" strike="noStrike" kern="120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NSAID</a:t>
            </a:r>
            <a:r>
              <a:rPr kumimoji="0" lang="zh-CN" altLang="en-US" sz="2400" b="1" i="0" u="none" strike="noStrike" kern="120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后接触胃粘膜的时间较十二指肠长</a:t>
            </a:r>
            <a:r>
              <a:rPr kumimoji="0" lang="en-US" altLang="zh-CN" sz="2400" b="1" i="0" u="none" strike="noStrike" kern="120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a:t>
            </a:r>
            <a:r>
              <a:rPr kumimoji="0" lang="zh-CN" altLang="en-US" sz="2400" b="1" i="0" u="none" strike="noStrike" kern="120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故与</a:t>
            </a:r>
            <a:r>
              <a:rPr kumimoji="0" lang="en-US" altLang="zh-CN" sz="2400" b="1" i="0" u="none" strike="noStrike" kern="120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GU</a:t>
            </a:r>
            <a:r>
              <a:rPr kumimoji="0" lang="zh-CN" altLang="en-US" sz="2400" b="1" i="0" u="none" strike="noStrike" kern="120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的关系更密切</a:t>
            </a:r>
            <a:r>
              <a:rPr kumimoji="0" lang="en-US" altLang="zh-CN" sz="2400" b="1" i="0" u="none" strike="noStrike" kern="120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a:t>
            </a:r>
            <a:endParaRPr kumimoji="0" lang="en-US" altLang="zh-CN" sz="2400" b="1" i="0" u="none" strike="noStrike" kern="120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endParaRPr>
          </a:p>
          <a:p>
            <a:pPr marL="0" marR="0" lvl="0" indent="0" algn="l" defTabSz="914400" rtl="0" eaLnBrk="1" fontAlgn="base" latinLnBrk="0" hangingPunct="1">
              <a:lnSpc>
                <a:spcPct val="170000"/>
              </a:lnSpc>
              <a:spcBef>
                <a:spcPct val="20000"/>
              </a:spcBef>
              <a:spcAft>
                <a:spcPct val="0"/>
              </a:spcAft>
              <a:buClr>
                <a:schemeClr val="hlink"/>
              </a:buClr>
              <a:buSzTx/>
              <a:buFont typeface="Wingdings" panose="05000000000000000000" pitchFamily="2" charset="2"/>
              <a:buNone/>
              <a:defRPr/>
            </a:pPr>
            <a:r>
              <a:rPr kumimoji="0" lang="en-US" altLang="zh-CN" sz="2400" b="1" i="0" u="none" strike="noStrike" kern="120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   </a:t>
            </a:r>
            <a:r>
              <a:rPr lang="zh-CN" altLang="en-US" sz="2400" b="1" noProof="0">
                <a:ln>
                  <a:noFill/>
                </a:ln>
                <a:effectLst/>
                <a:uLnTx/>
                <a:uFillTx/>
                <a:latin typeface="仿宋_GB2312" panose="02010609030101010101" charset="-122"/>
                <a:ea typeface="仿宋_GB2312" panose="02010609030101010101" charset="-122"/>
                <a:cs typeface="+mn-cs"/>
                <a:sym typeface="+mn-ea"/>
              </a:rPr>
              <a:t>在美国约</a:t>
            </a:r>
            <a:r>
              <a:rPr lang="en-US" altLang="zh-CN" sz="2400" b="1" noProof="0">
                <a:ln>
                  <a:noFill/>
                </a:ln>
                <a:effectLst/>
                <a:uLnTx/>
                <a:uFillTx/>
                <a:latin typeface="仿宋_GB2312" panose="02010609030101010101" charset="-122"/>
                <a:ea typeface="仿宋_GB2312" panose="02010609030101010101" charset="-122"/>
                <a:cs typeface="+mn-cs"/>
                <a:sym typeface="+mn-ea"/>
              </a:rPr>
              <a:t>5</a:t>
            </a:r>
            <a:r>
              <a:rPr lang="zh-CN" altLang="en-US" sz="2400" b="1" noProof="0">
                <a:ln>
                  <a:noFill/>
                </a:ln>
                <a:effectLst/>
                <a:uLnTx/>
                <a:uFillTx/>
                <a:latin typeface="仿宋_GB2312" panose="02010609030101010101" charset="-122"/>
                <a:ea typeface="仿宋_GB2312" panose="02010609030101010101" charset="-122"/>
                <a:cs typeface="+mn-cs"/>
                <a:sym typeface="+mn-ea"/>
              </a:rPr>
              <a:t>％的</a:t>
            </a:r>
            <a:r>
              <a:rPr lang="en-US" altLang="zh-CN" sz="2400" b="1" noProof="0">
                <a:ln>
                  <a:noFill/>
                </a:ln>
                <a:effectLst/>
                <a:uLnTx/>
                <a:uFillTx/>
                <a:latin typeface="仿宋_GB2312" panose="02010609030101010101" charset="-122"/>
                <a:ea typeface="仿宋_GB2312" panose="02010609030101010101" charset="-122"/>
                <a:cs typeface="+mn-cs"/>
                <a:sym typeface="+mn-ea"/>
              </a:rPr>
              <a:t>DU</a:t>
            </a:r>
            <a:r>
              <a:rPr lang="zh-CN" altLang="en-US" sz="2400" b="1" noProof="0">
                <a:ln>
                  <a:noFill/>
                </a:ln>
                <a:effectLst/>
                <a:uLnTx/>
                <a:uFillTx/>
                <a:latin typeface="仿宋_GB2312" panose="02010609030101010101" charset="-122"/>
                <a:ea typeface="仿宋_GB2312" panose="02010609030101010101" charset="-122"/>
                <a:cs typeface="+mn-cs"/>
                <a:sym typeface="+mn-ea"/>
              </a:rPr>
              <a:t>和</a:t>
            </a:r>
            <a:r>
              <a:rPr lang="en-US" altLang="zh-CN" sz="2400" b="1" noProof="0">
                <a:ln>
                  <a:noFill/>
                </a:ln>
                <a:effectLst/>
                <a:uLnTx/>
                <a:uFillTx/>
                <a:latin typeface="仿宋_GB2312" panose="02010609030101010101" charset="-122"/>
                <a:ea typeface="仿宋_GB2312" panose="02010609030101010101" charset="-122"/>
                <a:cs typeface="+mn-cs"/>
                <a:sym typeface="+mn-ea"/>
              </a:rPr>
              <a:t>25</a:t>
            </a:r>
            <a:r>
              <a:rPr lang="zh-CN" altLang="en-US" sz="2400" b="1" noProof="0">
                <a:ln>
                  <a:noFill/>
                </a:ln>
                <a:effectLst/>
                <a:uLnTx/>
                <a:uFillTx/>
                <a:latin typeface="仿宋_GB2312" panose="02010609030101010101" charset="-122"/>
                <a:ea typeface="仿宋_GB2312" panose="02010609030101010101" charset="-122"/>
                <a:cs typeface="+mn-cs"/>
                <a:sym typeface="+mn-ea"/>
              </a:rPr>
              <a:t>％的</a:t>
            </a:r>
            <a:r>
              <a:rPr lang="en-US" altLang="zh-CN" sz="2400" b="1" noProof="0">
                <a:ln>
                  <a:noFill/>
                </a:ln>
                <a:effectLst/>
                <a:uLnTx/>
                <a:uFillTx/>
                <a:latin typeface="仿宋_GB2312" panose="02010609030101010101" charset="-122"/>
                <a:ea typeface="仿宋_GB2312" panose="02010609030101010101" charset="-122"/>
                <a:cs typeface="+mn-cs"/>
                <a:sym typeface="+mn-ea"/>
              </a:rPr>
              <a:t>GU</a:t>
            </a:r>
            <a:r>
              <a:rPr lang="zh-CN" altLang="en-US" sz="2400" b="1" noProof="0">
                <a:ln>
                  <a:noFill/>
                </a:ln>
                <a:effectLst/>
                <a:uLnTx/>
                <a:uFillTx/>
                <a:latin typeface="仿宋_GB2312" panose="02010609030101010101" charset="-122"/>
                <a:ea typeface="仿宋_GB2312" panose="02010609030101010101" charset="-122"/>
                <a:cs typeface="+mn-cs"/>
                <a:sym typeface="+mn-ea"/>
              </a:rPr>
              <a:t>与长期服用</a:t>
            </a:r>
            <a:r>
              <a:rPr lang="en-US" altLang="zh-CN" sz="2400" b="1" noProof="0">
                <a:ln>
                  <a:noFill/>
                </a:ln>
                <a:effectLst/>
                <a:uLnTx/>
                <a:uFillTx/>
                <a:latin typeface="仿宋_GB2312" panose="02010609030101010101" charset="-122"/>
                <a:ea typeface="仿宋_GB2312" panose="02010609030101010101" charset="-122"/>
                <a:cs typeface="+mn-cs"/>
                <a:sym typeface="+mn-ea"/>
              </a:rPr>
              <a:t>NSAID</a:t>
            </a:r>
            <a:r>
              <a:rPr lang="zh-CN" altLang="en-US" sz="2400" b="1" noProof="0">
                <a:ln>
                  <a:noFill/>
                </a:ln>
                <a:effectLst/>
                <a:uLnTx/>
                <a:uFillTx/>
                <a:latin typeface="仿宋_GB2312" panose="02010609030101010101" charset="-122"/>
                <a:ea typeface="仿宋_GB2312" panose="02010609030101010101" charset="-122"/>
                <a:cs typeface="+mn-cs"/>
                <a:sym typeface="+mn-ea"/>
              </a:rPr>
              <a:t>有关</a:t>
            </a:r>
            <a:r>
              <a:rPr lang="en-US" altLang="zh-CN" sz="2400" b="1" noProof="0">
                <a:ln>
                  <a:noFill/>
                </a:ln>
                <a:effectLst/>
                <a:uLnTx/>
                <a:uFillTx/>
                <a:latin typeface="仿宋_GB2312" panose="02010609030101010101" charset="-122"/>
                <a:ea typeface="仿宋_GB2312" panose="02010609030101010101" charset="-122"/>
                <a:cs typeface="+mn-cs"/>
                <a:sym typeface="+mn-ea"/>
              </a:rPr>
              <a:t>.</a:t>
            </a:r>
            <a:endParaRPr kumimoji="0" lang="en-US" altLang="zh-CN" sz="2400" b="1" i="0" u="none" strike="noStrike" kern="120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barn(outVertical)">
                                      <p:cBhvr>
                                        <p:cTn id="7" dur="500"/>
                                        <p:tgtEl>
                                          <p:spTgt spid="26626"/>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26628"/>
                                        </p:tgtEl>
                                        <p:attrNameLst>
                                          <p:attrName>style.visibility</p:attrName>
                                        </p:attrNameLst>
                                      </p:cBhvr>
                                      <p:to>
                                        <p:strVal val="visible"/>
                                      </p:to>
                                    </p:set>
                                    <p:animEffect transition="in" filter="barn(outVertical)">
                                      <p:cBhvr>
                                        <p:cTn id="11" dur="500"/>
                                        <p:tgtEl>
                                          <p:spTgt spid="26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ldLvl="0" animBg="1"/>
      <p:bldP spid="26628"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12"/>
          <p:cNvSpPr>
            <a:spLocks noGrp="1"/>
          </p:cNvSpPr>
          <p:nvPr>
            <p:ph type="title"/>
          </p:nvPr>
        </p:nvSpPr>
        <p:spPr>
          <a:xfrm>
            <a:off x="395605" y="-635"/>
            <a:ext cx="8229600" cy="879475"/>
          </a:xfrm>
        </p:spPr>
        <p:txBody>
          <a:bodyPr vert="horz" wrap="square" lIns="91440" tIns="45720" rIns="91440" bIns="45720" anchor="ctr" anchorCtr="0"/>
          <a:p>
            <a:pPr eaLnBrk="1" hangingPunct="1"/>
            <a:r>
              <a:rPr lang="zh-CN" altLang="en-US" dirty="0">
                <a:solidFill>
                  <a:schemeClr val="tx1"/>
                </a:solidFill>
                <a:latin typeface="仿宋_GB2312" panose="02010609030101010101" charset="-122"/>
                <a:ea typeface="仿宋_GB2312" panose="02010609030101010101" charset="-122"/>
              </a:rPr>
              <a:t>五、不良的饮食行为习惯</a:t>
            </a:r>
            <a:endParaRPr lang="zh-CN" altLang="en-US" dirty="0">
              <a:solidFill>
                <a:schemeClr val="tx1"/>
              </a:solidFill>
              <a:latin typeface="仿宋_GB2312" panose="02010609030101010101" charset="-122"/>
              <a:ea typeface="仿宋_GB2312" panose="02010609030101010101" charset="-122"/>
            </a:endParaRPr>
          </a:p>
        </p:txBody>
      </p:sp>
      <p:sp>
        <p:nvSpPr>
          <p:cNvPr id="44038" name="Rectangle 6"/>
          <p:cNvSpPr/>
          <p:nvPr/>
        </p:nvSpPr>
        <p:spPr>
          <a:xfrm>
            <a:off x="1430020" y="1828800"/>
            <a:ext cx="4724400" cy="2514600"/>
          </a:xfrm>
          <a:prstGeom prst="rect">
            <a:avLst/>
          </a:prstGeom>
          <a:noFill/>
          <a:ln w="9525" cap="flat" cmpd="sng">
            <a:solidFill>
              <a:schemeClr val="hlink"/>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44036" name="Rectangle 4"/>
          <p:cNvSpPr/>
          <p:nvPr/>
        </p:nvSpPr>
        <p:spPr>
          <a:xfrm>
            <a:off x="1444308" y="1989138"/>
            <a:ext cx="4608512" cy="2016125"/>
          </a:xfrm>
          <a:prstGeom prst="rect">
            <a:avLst/>
          </a:prstGeom>
          <a:noFill/>
          <a:ln w="9525">
            <a:noFill/>
          </a:ln>
        </p:spPr>
        <p:txBody>
          <a:bodyPr>
            <a:spAutoFit/>
          </a:bodyPr>
          <a:p>
            <a:pPr>
              <a:lnSpc>
                <a:spcPct val="150000"/>
              </a:lnSpc>
              <a:spcBef>
                <a:spcPct val="20000"/>
              </a:spcBef>
            </a:pPr>
            <a:r>
              <a:rPr lang="zh-CN" altLang="en-US" sz="2800" b="1" dirty="0">
                <a:solidFill>
                  <a:schemeClr val="tx2"/>
                </a:solidFill>
                <a:latin typeface="仿宋_GB2312" panose="02010609030101010101" charset="-122"/>
                <a:ea typeface="仿宋_GB2312" panose="02010609030101010101" charset="-122"/>
              </a:rPr>
              <a:t>吸</a:t>
            </a:r>
            <a:r>
              <a:rPr lang="zh-CN" altLang="en-US" sz="2800" b="1" dirty="0">
                <a:latin typeface="仿宋_GB2312" panose="02010609030101010101" charset="-122"/>
                <a:ea typeface="仿宋_GB2312" panose="02010609030101010101" charset="-122"/>
              </a:rPr>
              <a:t>烟、饮食不规律、暴饮暴食或过多食用粗糙、过酸、过冷、辛辣等刺激性食物</a:t>
            </a:r>
            <a:endParaRPr lang="zh-CN" altLang="en-US" sz="2800" b="1" dirty="0">
              <a:latin typeface="仿宋_GB2312" panose="02010609030101010101" charset="-122"/>
              <a:ea typeface="仿宋_GB2312" panose="02010609030101010101" charset="-122"/>
            </a:endParaRPr>
          </a:p>
        </p:txBody>
      </p:sp>
      <p:sp>
        <p:nvSpPr>
          <p:cNvPr id="44039" name="Line 7"/>
          <p:cNvSpPr/>
          <p:nvPr/>
        </p:nvSpPr>
        <p:spPr>
          <a:xfrm>
            <a:off x="6230620" y="2971800"/>
            <a:ext cx="1066800" cy="0"/>
          </a:xfrm>
          <a:prstGeom prst="line">
            <a:avLst/>
          </a:prstGeom>
          <a:ln w="31750" cap="flat" cmpd="sng">
            <a:solidFill>
              <a:schemeClr val="tx1"/>
            </a:solidFill>
            <a:prstDash val="solid"/>
            <a:headEnd type="none" w="med" len="med"/>
            <a:tailEnd type="triangle" w="med" len="med"/>
          </a:ln>
        </p:spPr>
      </p:sp>
      <p:sp>
        <p:nvSpPr>
          <p:cNvPr id="44035" name="Rectangle 3"/>
          <p:cNvSpPr>
            <a:spLocks noGrp="1"/>
          </p:cNvSpPr>
          <p:nvPr>
            <p:ph type="subTitle" idx="4294967295"/>
          </p:nvPr>
        </p:nvSpPr>
        <p:spPr>
          <a:xfrm>
            <a:off x="7276783" y="2133600"/>
            <a:ext cx="2447925" cy="1511300"/>
          </a:xfrm>
        </p:spPr>
        <p:txBody>
          <a:bodyPr vert="horz" wrap="square" lIns="91440" tIns="45720" rIns="91440" bIns="45720" anchor="t" anchorCtr="0"/>
          <a:lstStyle>
            <a:lvl1pPr marL="0" lvl="0" indent="0" algn="ctr">
              <a:buClr>
                <a:schemeClr val="hlink"/>
              </a:buClr>
              <a:buSzTx/>
              <a:buFont typeface="Wingdings" panose="05000000000000000000" pitchFamily="2" charset="2"/>
              <a:buNone/>
              <a:defRPr/>
            </a:lvl1pPr>
            <a:lvl2pPr marL="457200" lvl="1" indent="0" algn="ctr">
              <a:buClr>
                <a:schemeClr val="accent1"/>
              </a:buClr>
              <a:buSzTx/>
              <a:buFont typeface="Wingdings" panose="05000000000000000000" pitchFamily="2" charset="2"/>
              <a:buNone/>
              <a:defRPr/>
            </a:lvl2pPr>
            <a:lvl3pPr marL="914400" lvl="2" indent="0" algn="ctr">
              <a:buClr>
                <a:schemeClr val="tx1"/>
              </a:buClr>
              <a:buSzTx/>
              <a:buFont typeface="Wingdings" panose="05000000000000000000" pitchFamily="2" charset="2"/>
              <a:buNone/>
              <a:defRPr/>
            </a:lvl3pPr>
            <a:lvl4pPr marL="1371600" lvl="3" indent="0" algn="ctr">
              <a:buClrTx/>
              <a:buSzTx/>
              <a:buFont typeface="Wingdings" panose="05000000000000000000" pitchFamily="2" charset="2"/>
              <a:buNone/>
              <a:defRPr/>
            </a:lvl4pPr>
            <a:lvl5pPr marL="1828800" lvl="4" indent="0" algn="ctr">
              <a:buClrTx/>
              <a:buSzTx/>
              <a:buFont typeface="Wingdings" panose="05000000000000000000" pitchFamily="2" charset="2"/>
              <a:buNone/>
              <a:defRPr/>
            </a:lvl5pPr>
          </a:lstStyle>
          <a:p>
            <a:pPr lvl="0" eaLnBrk="1" hangingPunct="1">
              <a:lnSpc>
                <a:spcPct val="150000"/>
              </a:lnSpc>
            </a:pPr>
            <a:r>
              <a:rPr lang="zh-CN" altLang="en-US" dirty="0">
                <a:latin typeface="仿宋_GB2312" panose="02010609030101010101" charset="-122"/>
                <a:ea typeface="仿宋_GB2312" panose="02010609030101010101" charset="-122"/>
              </a:rPr>
              <a:t>胃肠粘膜</a:t>
            </a:r>
            <a:endParaRPr lang="zh-CN" altLang="en-US" dirty="0">
              <a:latin typeface="仿宋_GB2312" panose="02010609030101010101" charset="-122"/>
              <a:ea typeface="仿宋_GB2312" panose="02010609030101010101" charset="-122"/>
            </a:endParaRPr>
          </a:p>
          <a:p>
            <a:pPr lvl="0" eaLnBrk="1" hangingPunct="1">
              <a:lnSpc>
                <a:spcPct val="150000"/>
              </a:lnSpc>
            </a:pPr>
            <a:r>
              <a:rPr lang="zh-CN" altLang="en-US" dirty="0">
                <a:latin typeface="仿宋_GB2312" panose="02010609030101010101" charset="-122"/>
                <a:ea typeface="仿宋_GB2312" panose="02010609030101010101" charset="-122"/>
              </a:rPr>
              <a:t>损害</a:t>
            </a:r>
            <a:endParaRPr lang="zh-CN" altLang="en-US" dirty="0">
              <a:latin typeface="仿宋_GB2312" panose="02010609030101010101" charset="-122"/>
              <a:ea typeface="仿宋_GB2312" panose="02010609030101010101" charset="-122"/>
            </a:endParaRPr>
          </a:p>
        </p:txBody>
      </p:sp>
      <p:sp>
        <p:nvSpPr>
          <p:cNvPr id="44040" name="Line 8"/>
          <p:cNvSpPr/>
          <p:nvPr/>
        </p:nvSpPr>
        <p:spPr>
          <a:xfrm>
            <a:off x="8429308" y="3789363"/>
            <a:ext cx="0" cy="609600"/>
          </a:xfrm>
          <a:prstGeom prst="line">
            <a:avLst/>
          </a:prstGeom>
          <a:ln w="34925" cap="flat" cmpd="sng">
            <a:solidFill>
              <a:schemeClr val="tx1"/>
            </a:solidFill>
            <a:prstDash val="solid"/>
            <a:headEnd type="none" w="med" len="med"/>
            <a:tailEnd type="triangle" w="med" len="med"/>
          </a:ln>
        </p:spPr>
      </p:sp>
      <p:sp>
        <p:nvSpPr>
          <p:cNvPr id="44037" name="Rectangle 5"/>
          <p:cNvSpPr/>
          <p:nvPr/>
        </p:nvSpPr>
        <p:spPr>
          <a:xfrm>
            <a:off x="7637145" y="4365625"/>
            <a:ext cx="1944688" cy="733425"/>
          </a:xfrm>
          <a:prstGeom prst="rect">
            <a:avLst/>
          </a:prstGeom>
          <a:noFill/>
          <a:ln w="9525">
            <a:noFill/>
          </a:ln>
        </p:spPr>
        <p:txBody>
          <a:bodyPr>
            <a:spAutoFit/>
          </a:bodyPr>
          <a:p>
            <a:pPr>
              <a:lnSpc>
                <a:spcPct val="150000"/>
              </a:lnSpc>
              <a:spcBef>
                <a:spcPct val="20000"/>
              </a:spcBef>
            </a:pPr>
            <a:r>
              <a:rPr lang="zh-CN" altLang="en-US" sz="2800" b="1" dirty="0">
                <a:latin typeface="仿宋_GB2312" panose="02010609030101010101" charset="-122"/>
                <a:ea typeface="仿宋_GB2312" panose="02010609030101010101" charset="-122"/>
              </a:rPr>
              <a:t>溃疡发生</a:t>
            </a:r>
            <a:endParaRPr lang="zh-CN" altLang="en-US" sz="2800" b="1" dirty="0">
              <a:latin typeface="仿宋_GB2312" panose="02010609030101010101" charset="-122"/>
              <a:ea typeface="仿宋_GB2312" panose="02010609030101010101"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63" name="Rectangle 9"/>
          <p:cNvSpPr>
            <a:spLocks noGrp="1"/>
          </p:cNvSpPr>
          <p:nvPr>
            <p:ph type="title"/>
          </p:nvPr>
        </p:nvSpPr>
        <p:spPr>
          <a:xfrm>
            <a:off x="395605" y="0"/>
            <a:ext cx="8229600" cy="699770"/>
          </a:xfrm>
        </p:spPr>
        <p:txBody>
          <a:bodyPr vert="horz" wrap="square" lIns="91440" tIns="45720" rIns="91440" bIns="45720" anchor="ctr" anchorCtr="0">
            <a:normAutofit fontScale="90000"/>
          </a:bodyPr>
          <a:p>
            <a:pPr eaLnBrk="1" hangingPunct="1"/>
            <a:r>
              <a:rPr lang="zh-CN" altLang="en-US" dirty="0">
                <a:ea typeface="宋体" panose="02010600030101010101" pitchFamily="2" charset="-122"/>
              </a:rPr>
              <a:t>六、精神紧张、情绪应激</a:t>
            </a:r>
            <a:endParaRPr lang="zh-CN" altLang="en-US" dirty="0">
              <a:ea typeface="宋体" panose="02010600030101010101" pitchFamily="2" charset="-122"/>
            </a:endParaRPr>
          </a:p>
        </p:txBody>
      </p:sp>
      <p:sp>
        <p:nvSpPr>
          <p:cNvPr id="28675" name="Rectangle 3"/>
          <p:cNvSpPr>
            <a:spLocks noGrp="1"/>
          </p:cNvSpPr>
          <p:nvPr>
            <p:ph idx="1"/>
          </p:nvPr>
        </p:nvSpPr>
        <p:spPr>
          <a:xfrm>
            <a:off x="1293178" y="1628775"/>
            <a:ext cx="4495800" cy="3276600"/>
          </a:xfrm>
          <a:solidFill>
            <a:schemeClr val="accent1">
              <a:alpha val="100000"/>
            </a:schemeClr>
          </a:solidFill>
        </p:spPr>
        <p:txBody>
          <a:bodyPr vert="horz" wrap="square" lIns="91440" tIns="45720" rIns="91440" bIns="45720" anchor="t" anchorCtr="0"/>
          <a:p>
            <a:pPr algn="ctr" eaLnBrk="1" hangingPunct="1">
              <a:lnSpc>
                <a:spcPct val="150000"/>
              </a:lnSpc>
              <a:buNone/>
            </a:pPr>
            <a:r>
              <a:rPr lang="zh-CN" altLang="en-US" dirty="0">
                <a:latin typeface="仿宋_GB2312" panose="02010609030101010101" charset="-122"/>
                <a:ea typeface="仿宋_GB2312" panose="02010609030101010101" charset="-122"/>
              </a:rPr>
              <a:t>长期精神紧张</a:t>
            </a:r>
            <a:endParaRPr lang="zh-CN" altLang="en-US" dirty="0">
              <a:latin typeface="仿宋_GB2312" panose="02010609030101010101" charset="-122"/>
              <a:ea typeface="仿宋_GB2312" panose="02010609030101010101" charset="-122"/>
            </a:endParaRPr>
          </a:p>
          <a:p>
            <a:pPr algn="ctr" eaLnBrk="1" hangingPunct="1">
              <a:lnSpc>
                <a:spcPct val="150000"/>
              </a:lnSpc>
              <a:buNone/>
            </a:pPr>
            <a:r>
              <a:rPr lang="zh-CN" altLang="en-US" dirty="0">
                <a:solidFill>
                  <a:schemeClr val="tx1"/>
                </a:solidFill>
                <a:latin typeface="仿宋_GB2312" panose="02010609030101010101" charset="-122"/>
                <a:ea typeface="仿宋_GB2312" panose="02010609030101010101" charset="-122"/>
              </a:rPr>
              <a:t>情绪压力</a:t>
            </a:r>
            <a:endParaRPr lang="zh-CN" altLang="en-US" dirty="0">
              <a:solidFill>
                <a:schemeClr val="tx1"/>
              </a:solidFill>
              <a:latin typeface="仿宋_GB2312" panose="02010609030101010101" charset="-122"/>
              <a:ea typeface="仿宋_GB2312" panose="02010609030101010101" charset="-122"/>
            </a:endParaRPr>
          </a:p>
          <a:p>
            <a:pPr algn="ctr" eaLnBrk="1" hangingPunct="1">
              <a:lnSpc>
                <a:spcPct val="150000"/>
              </a:lnSpc>
              <a:buNone/>
            </a:pPr>
            <a:r>
              <a:rPr lang="zh-CN" altLang="en-US" dirty="0">
                <a:solidFill>
                  <a:schemeClr val="tx1"/>
                </a:solidFill>
                <a:latin typeface="仿宋_GB2312" panose="02010609030101010101" charset="-122"/>
                <a:ea typeface="仿宋_GB2312" panose="02010609030101010101" charset="-122"/>
              </a:rPr>
              <a:t>重大精神创伤</a:t>
            </a:r>
            <a:endParaRPr lang="zh-CN" altLang="en-US" dirty="0">
              <a:solidFill>
                <a:schemeClr val="tx1"/>
              </a:solidFill>
              <a:latin typeface="仿宋_GB2312" panose="02010609030101010101" charset="-122"/>
              <a:ea typeface="仿宋_GB2312" panose="02010609030101010101" charset="-122"/>
            </a:endParaRPr>
          </a:p>
          <a:p>
            <a:pPr algn="ctr" eaLnBrk="1" hangingPunct="1">
              <a:lnSpc>
                <a:spcPct val="150000"/>
              </a:lnSpc>
              <a:buNone/>
            </a:pPr>
            <a:r>
              <a:rPr lang="zh-CN" altLang="en-US" dirty="0">
                <a:solidFill>
                  <a:schemeClr val="tx1"/>
                </a:solidFill>
                <a:latin typeface="仿宋_GB2312" panose="02010609030101010101" charset="-122"/>
                <a:ea typeface="仿宋_GB2312" panose="02010609030101010101" charset="-122"/>
              </a:rPr>
              <a:t>竞争型性格倾向</a:t>
            </a:r>
            <a:endParaRPr lang="zh-CN" altLang="en-US" dirty="0">
              <a:solidFill>
                <a:schemeClr val="tx1"/>
              </a:solidFill>
              <a:latin typeface="仿宋_GB2312" panose="02010609030101010101" charset="-122"/>
              <a:ea typeface="仿宋_GB2312" panose="02010609030101010101" charset="-122"/>
            </a:endParaRPr>
          </a:p>
        </p:txBody>
      </p:sp>
      <p:sp>
        <p:nvSpPr>
          <p:cNvPr id="28677" name="Rectangle 5"/>
          <p:cNvSpPr/>
          <p:nvPr/>
        </p:nvSpPr>
        <p:spPr>
          <a:xfrm>
            <a:off x="6477953" y="2060575"/>
            <a:ext cx="895350" cy="733425"/>
          </a:xfrm>
          <a:prstGeom prst="rect">
            <a:avLst/>
          </a:prstGeom>
          <a:noFill/>
          <a:ln w="9525">
            <a:noFill/>
          </a:ln>
        </p:spPr>
        <p:txBody>
          <a:bodyPr wrap="none">
            <a:spAutoFit/>
          </a:bodyPr>
          <a:p>
            <a:pPr>
              <a:lnSpc>
                <a:spcPct val="150000"/>
              </a:lnSpc>
            </a:pPr>
            <a:r>
              <a:rPr lang="zh-CN" altLang="en-US" sz="2800" b="1" dirty="0">
                <a:latin typeface="仿宋_GB2312" panose="02010609030101010101" charset="-122"/>
                <a:ea typeface="仿宋_GB2312" panose="02010609030101010101" charset="-122"/>
              </a:rPr>
              <a:t>促发</a:t>
            </a:r>
            <a:endParaRPr lang="zh-CN" altLang="en-US" sz="2800" b="1" dirty="0">
              <a:latin typeface="仿宋_GB2312" panose="02010609030101010101" charset="-122"/>
              <a:ea typeface="仿宋_GB2312" panose="02010609030101010101" charset="-122"/>
            </a:endParaRPr>
          </a:p>
        </p:txBody>
      </p:sp>
      <p:sp>
        <p:nvSpPr>
          <p:cNvPr id="28678" name="Rectangle 6"/>
          <p:cNvSpPr/>
          <p:nvPr/>
        </p:nvSpPr>
        <p:spPr>
          <a:xfrm>
            <a:off x="6402388" y="3345815"/>
            <a:ext cx="898525" cy="733425"/>
          </a:xfrm>
          <a:prstGeom prst="rect">
            <a:avLst/>
          </a:prstGeom>
          <a:noFill/>
          <a:ln w="9525">
            <a:noFill/>
          </a:ln>
        </p:spPr>
        <p:txBody>
          <a:bodyPr wrap="none">
            <a:spAutoFit/>
          </a:bodyPr>
          <a:p>
            <a:pPr>
              <a:lnSpc>
                <a:spcPct val="150000"/>
              </a:lnSpc>
            </a:pPr>
            <a:r>
              <a:rPr lang="zh-CN" altLang="en-US" sz="2800" b="1" dirty="0">
                <a:latin typeface="仿宋_GB2312" panose="02010609030101010101" charset="-122"/>
                <a:ea typeface="仿宋_GB2312" panose="02010609030101010101" charset="-122"/>
              </a:rPr>
              <a:t>诱发</a:t>
            </a:r>
            <a:endParaRPr lang="zh-CN" altLang="en-US" sz="2800" b="1" dirty="0">
              <a:latin typeface="仿宋_GB2312" panose="02010609030101010101" charset="-122"/>
              <a:ea typeface="仿宋_GB2312" panose="02010609030101010101" charset="-122"/>
            </a:endParaRPr>
          </a:p>
        </p:txBody>
      </p:sp>
      <p:sp>
        <p:nvSpPr>
          <p:cNvPr id="28679" name="Line 7"/>
          <p:cNvSpPr/>
          <p:nvPr/>
        </p:nvSpPr>
        <p:spPr>
          <a:xfrm>
            <a:off x="5901690" y="2997200"/>
            <a:ext cx="1981200" cy="0"/>
          </a:xfrm>
          <a:prstGeom prst="line">
            <a:avLst/>
          </a:prstGeom>
          <a:ln w="28575" cap="flat" cmpd="sng">
            <a:solidFill>
              <a:schemeClr val="tx1"/>
            </a:solidFill>
            <a:prstDash val="solid"/>
            <a:headEnd type="none" w="med" len="med"/>
            <a:tailEnd type="triangle" w="med" len="med"/>
          </a:ln>
        </p:spPr>
      </p:sp>
      <p:sp>
        <p:nvSpPr>
          <p:cNvPr id="28676" name="Rectangle 4"/>
          <p:cNvSpPr/>
          <p:nvPr/>
        </p:nvSpPr>
        <p:spPr>
          <a:xfrm>
            <a:off x="8133715" y="1412875"/>
            <a:ext cx="838200" cy="3298825"/>
          </a:xfrm>
          <a:prstGeom prst="rect">
            <a:avLst/>
          </a:prstGeom>
          <a:solidFill>
            <a:srgbClr val="A50021"/>
          </a:solidFill>
          <a:ln w="9525">
            <a:noFill/>
          </a:ln>
        </p:spPr>
        <p:txBody>
          <a:bodyPr>
            <a:spAutoFit/>
          </a:bodyPr>
          <a:p>
            <a:pPr>
              <a:lnSpc>
                <a:spcPct val="150000"/>
              </a:lnSpc>
              <a:spcBef>
                <a:spcPct val="20000"/>
              </a:spcBef>
            </a:pPr>
            <a:r>
              <a:rPr lang="zh-CN" altLang="en-US" sz="2800" b="1" dirty="0">
                <a:latin typeface="仿宋_GB2312" panose="02010609030101010101" charset="-122"/>
                <a:ea typeface="仿宋_GB2312" panose="02010609030101010101" charset="-122"/>
              </a:rPr>
              <a:t>消化性溃疡</a:t>
            </a:r>
            <a:endParaRPr lang="zh-CN" altLang="en-US" sz="2800" b="1" dirty="0">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p:cTn id="7" dur="1000" fill="hold"/>
                                        <p:tgtEl>
                                          <p:spTgt spid="28675"/>
                                        </p:tgtEl>
                                        <p:attrNameLst>
                                          <p:attrName>ppt_w</p:attrName>
                                        </p:attrNameLst>
                                      </p:cBhvr>
                                      <p:tavLst>
                                        <p:tav tm="0">
                                          <p:val>
                                            <p:fltVal val="0.000000"/>
                                          </p:val>
                                        </p:tav>
                                        <p:tav tm="100000">
                                          <p:val>
                                            <p:strVal val="#ppt_w"/>
                                          </p:val>
                                        </p:tav>
                                      </p:tavLst>
                                    </p:anim>
                                    <p:anim calcmode="lin" valueType="num">
                                      <p:cBhvr>
                                        <p:cTn id="8" dur="1000" fill="hold"/>
                                        <p:tgtEl>
                                          <p:spTgt spid="28675"/>
                                        </p:tgtEl>
                                        <p:attrNameLst>
                                          <p:attrName>ppt_h</p:attrName>
                                        </p:attrNameLst>
                                      </p:cBhvr>
                                      <p:tavLst>
                                        <p:tav tm="0">
                                          <p:val>
                                            <p:fltVal val="0.000000"/>
                                          </p:val>
                                        </p:tav>
                                        <p:tav tm="100000">
                                          <p:val>
                                            <p:strVal val="#ppt_h"/>
                                          </p:val>
                                        </p:tav>
                                      </p:tavLst>
                                    </p:anim>
                                    <p:anim calcmode="lin" valueType="num">
                                      <p:cBhvr>
                                        <p:cTn id="9" dur="1000" fill="hold"/>
                                        <p:tgtEl>
                                          <p:spTgt spid="28675"/>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28675"/>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2" presetClass="entr" presetSubtype="8" fill="hold" grpId="0" nodeType="afterEffect">
                                  <p:stCondLst>
                                    <p:cond delay="1000"/>
                                  </p:stCondLst>
                                  <p:childTnLst>
                                    <p:set>
                                      <p:cBhvr>
                                        <p:cTn id="13" dur="1" fill="hold">
                                          <p:stCondLst>
                                            <p:cond delay="0"/>
                                          </p:stCondLst>
                                        </p:cTn>
                                        <p:tgtEl>
                                          <p:spTgt spid="28677"/>
                                        </p:tgtEl>
                                        <p:attrNameLst>
                                          <p:attrName>style.visibility</p:attrName>
                                        </p:attrNameLst>
                                      </p:cBhvr>
                                      <p:to>
                                        <p:strVal val="visible"/>
                                      </p:to>
                                    </p:set>
                                    <p:anim calcmode="lin" valueType="num">
                                      <p:cBhvr>
                                        <p:cTn id="14" dur="500" fill="hold"/>
                                        <p:tgtEl>
                                          <p:spTgt spid="28677"/>
                                        </p:tgtEl>
                                        <p:attrNameLst>
                                          <p:attrName>ppt_x</p:attrName>
                                        </p:attrNameLst>
                                      </p:cBhvr>
                                      <p:tavLst>
                                        <p:tav tm="0">
                                          <p:val>
                                            <p:strVal val="0-#ppt_w/2"/>
                                          </p:val>
                                        </p:tav>
                                        <p:tav tm="100000">
                                          <p:val>
                                            <p:strVal val="#ppt_x"/>
                                          </p:val>
                                        </p:tav>
                                      </p:tavLst>
                                    </p:anim>
                                    <p:anim calcmode="lin" valueType="num">
                                      <p:cBhvr>
                                        <p:cTn id="15" dur="500" fill="hold"/>
                                        <p:tgtEl>
                                          <p:spTgt spid="28677"/>
                                        </p:tgtEl>
                                        <p:attrNameLst>
                                          <p:attrName>ppt_y</p:attrName>
                                        </p:attrNameLst>
                                      </p:cBhvr>
                                      <p:tavLst>
                                        <p:tav tm="0">
                                          <p:val>
                                            <p:strVal val="#ppt_y"/>
                                          </p:val>
                                        </p:tav>
                                        <p:tav tm="100000">
                                          <p:val>
                                            <p:strVal val="#ppt_y"/>
                                          </p:val>
                                        </p:tav>
                                      </p:tavLst>
                                    </p:anim>
                                  </p:childTnLst>
                                </p:cTn>
                              </p:par>
                            </p:childTnLst>
                          </p:cTn>
                        </p:par>
                        <p:par>
                          <p:cTn id="16" fill="hold">
                            <p:stCondLst>
                              <p:cond delay="2500"/>
                            </p:stCondLst>
                            <p:childTnLst>
                              <p:par>
                                <p:cTn id="17" presetID="2" presetClass="entr" presetSubtype="8" fill="hold" grpId="0" nodeType="afterEffect">
                                  <p:stCondLst>
                                    <p:cond delay="1000"/>
                                  </p:stCondLst>
                                  <p:childTnLst>
                                    <p:set>
                                      <p:cBhvr>
                                        <p:cTn id="18" dur="1" fill="hold">
                                          <p:stCondLst>
                                            <p:cond delay="0"/>
                                          </p:stCondLst>
                                        </p:cTn>
                                        <p:tgtEl>
                                          <p:spTgt spid="28678"/>
                                        </p:tgtEl>
                                        <p:attrNameLst>
                                          <p:attrName>style.visibility</p:attrName>
                                        </p:attrNameLst>
                                      </p:cBhvr>
                                      <p:to>
                                        <p:strVal val="visible"/>
                                      </p:to>
                                    </p:set>
                                    <p:anim calcmode="lin" valueType="num">
                                      <p:cBhvr>
                                        <p:cTn id="19" dur="500" fill="hold"/>
                                        <p:tgtEl>
                                          <p:spTgt spid="28678"/>
                                        </p:tgtEl>
                                        <p:attrNameLst>
                                          <p:attrName>ppt_x</p:attrName>
                                        </p:attrNameLst>
                                      </p:cBhvr>
                                      <p:tavLst>
                                        <p:tav tm="0">
                                          <p:val>
                                            <p:strVal val="0-#ppt_w/2"/>
                                          </p:val>
                                        </p:tav>
                                        <p:tav tm="100000">
                                          <p:val>
                                            <p:strVal val="#ppt_x"/>
                                          </p:val>
                                        </p:tav>
                                      </p:tavLst>
                                    </p:anim>
                                    <p:anim calcmode="lin" valueType="num">
                                      <p:cBhvr>
                                        <p:cTn id="20" dur="500" fill="hold"/>
                                        <p:tgtEl>
                                          <p:spTgt spid="28678"/>
                                        </p:tgtEl>
                                        <p:attrNameLst>
                                          <p:attrName>ppt_y</p:attrName>
                                        </p:attrNameLst>
                                      </p:cBhvr>
                                      <p:tavLst>
                                        <p:tav tm="0">
                                          <p:val>
                                            <p:strVal val="#ppt_y"/>
                                          </p:val>
                                        </p:tav>
                                        <p:tav tm="100000">
                                          <p:val>
                                            <p:strVal val="#ppt_y"/>
                                          </p:val>
                                        </p:tav>
                                      </p:tavLst>
                                    </p:anim>
                                  </p:childTnLst>
                                </p:cTn>
                              </p:par>
                            </p:childTnLst>
                          </p:cTn>
                        </p:par>
                        <p:par>
                          <p:cTn id="21" fill="hold">
                            <p:stCondLst>
                              <p:cond delay="4000"/>
                            </p:stCondLst>
                            <p:childTnLst>
                              <p:par>
                                <p:cTn id="22" presetID="2" presetClass="entr" presetSubtype="8" fill="hold" nodeType="afterEffect">
                                  <p:stCondLst>
                                    <p:cond delay="1000"/>
                                  </p:stCondLst>
                                  <p:childTnLst>
                                    <p:set>
                                      <p:cBhvr>
                                        <p:cTn id="23" dur="1" fill="hold">
                                          <p:stCondLst>
                                            <p:cond delay="0"/>
                                          </p:stCondLst>
                                        </p:cTn>
                                        <p:tgtEl>
                                          <p:spTgt spid="28679"/>
                                        </p:tgtEl>
                                        <p:attrNameLst>
                                          <p:attrName>style.visibility</p:attrName>
                                        </p:attrNameLst>
                                      </p:cBhvr>
                                      <p:to>
                                        <p:strVal val="visible"/>
                                      </p:to>
                                    </p:set>
                                    <p:anim calcmode="lin" valueType="num">
                                      <p:cBhvr>
                                        <p:cTn id="24" dur="500" fill="hold"/>
                                        <p:tgtEl>
                                          <p:spTgt spid="28679"/>
                                        </p:tgtEl>
                                        <p:attrNameLst>
                                          <p:attrName>ppt_x</p:attrName>
                                        </p:attrNameLst>
                                      </p:cBhvr>
                                      <p:tavLst>
                                        <p:tav tm="0">
                                          <p:val>
                                            <p:strVal val="0-#ppt_w/2"/>
                                          </p:val>
                                        </p:tav>
                                        <p:tav tm="100000">
                                          <p:val>
                                            <p:strVal val="#ppt_x"/>
                                          </p:val>
                                        </p:tav>
                                      </p:tavLst>
                                    </p:anim>
                                    <p:anim calcmode="lin" valueType="num">
                                      <p:cBhvr>
                                        <p:cTn id="25" dur="500" fill="hold"/>
                                        <p:tgtEl>
                                          <p:spTgt spid="28679"/>
                                        </p:tgtEl>
                                        <p:attrNameLst>
                                          <p:attrName>ppt_y</p:attrName>
                                        </p:attrNameLst>
                                      </p:cBhvr>
                                      <p:tavLst>
                                        <p:tav tm="0">
                                          <p:val>
                                            <p:strVal val="#ppt_y"/>
                                          </p:val>
                                        </p:tav>
                                        <p:tav tm="100000">
                                          <p:val>
                                            <p:strVal val="#ppt_y"/>
                                          </p:val>
                                        </p:tav>
                                      </p:tavLst>
                                    </p:anim>
                                  </p:childTnLst>
                                </p:cTn>
                              </p:par>
                            </p:childTnLst>
                          </p:cTn>
                        </p:par>
                        <p:par>
                          <p:cTn id="26" fill="hold">
                            <p:stCondLst>
                              <p:cond delay="5500"/>
                            </p:stCondLst>
                            <p:childTnLst>
                              <p:par>
                                <p:cTn id="27" presetID="23" presetClass="entr" presetSubtype="16" fill="hold" grpId="0" nodeType="afterEffect">
                                  <p:stCondLst>
                                    <p:cond delay="1000"/>
                                  </p:stCondLst>
                                  <p:childTnLst>
                                    <p:set>
                                      <p:cBhvr>
                                        <p:cTn id="28" dur="1" fill="hold">
                                          <p:stCondLst>
                                            <p:cond delay="0"/>
                                          </p:stCondLst>
                                        </p:cTn>
                                        <p:tgtEl>
                                          <p:spTgt spid="28676"/>
                                        </p:tgtEl>
                                        <p:attrNameLst>
                                          <p:attrName>style.visibility</p:attrName>
                                        </p:attrNameLst>
                                      </p:cBhvr>
                                      <p:to>
                                        <p:strVal val="visible"/>
                                      </p:to>
                                    </p:set>
                                    <p:anim calcmode="lin" valueType="num">
                                      <p:cBhvr>
                                        <p:cTn id="29" dur="500" fill="hold"/>
                                        <p:tgtEl>
                                          <p:spTgt spid="28676"/>
                                        </p:tgtEl>
                                        <p:attrNameLst>
                                          <p:attrName>ppt_w</p:attrName>
                                        </p:attrNameLst>
                                      </p:cBhvr>
                                      <p:tavLst>
                                        <p:tav tm="0">
                                          <p:val>
                                            <p:fltVal val="0.000000"/>
                                          </p:val>
                                        </p:tav>
                                        <p:tav tm="100000">
                                          <p:val>
                                            <p:strVal val="#ppt_w"/>
                                          </p:val>
                                        </p:tav>
                                      </p:tavLst>
                                    </p:anim>
                                    <p:anim calcmode="lin" valueType="num">
                                      <p:cBhvr>
                                        <p:cTn id="30" dur="500" fill="hold"/>
                                        <p:tgtEl>
                                          <p:spTgt spid="28676"/>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ldLvl="0" animBg="1"/>
      <p:bldP spid="28677" grpId="0"/>
      <p:bldP spid="28678" grpId="0"/>
      <p:bldP spid="28676"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9" name="Rectangle 5"/>
          <p:cNvSpPr/>
          <p:nvPr/>
        </p:nvSpPr>
        <p:spPr>
          <a:xfrm>
            <a:off x="684530" y="1700530"/>
            <a:ext cx="10728325" cy="3419475"/>
          </a:xfrm>
          <a:prstGeom prst="rect">
            <a:avLst/>
          </a:prstGeom>
          <a:noFill/>
          <a:ln w="9525">
            <a:noFill/>
          </a:ln>
        </p:spPr>
        <p:txBody>
          <a:bodyPr/>
          <a:p>
            <a:pPr>
              <a:lnSpc>
                <a:spcPct val="150000"/>
              </a:lnSpc>
              <a:spcBef>
                <a:spcPct val="20000"/>
              </a:spcBef>
            </a:pPr>
            <a:r>
              <a:rPr lang="en-US" altLang="zh-CN" sz="2400" b="1" dirty="0">
                <a:solidFill>
                  <a:srgbClr val="800000"/>
                </a:solidFill>
                <a:latin typeface="仿宋_GB2312" panose="02010609030101010101" charset="-122"/>
                <a:ea typeface="仿宋_GB2312" panose="02010609030101010101" charset="-122"/>
              </a:rPr>
              <a:t>    </a:t>
            </a:r>
            <a:r>
              <a:rPr lang="zh-CN" altLang="en-US" sz="2400" b="1" dirty="0">
                <a:solidFill>
                  <a:srgbClr val="800000"/>
                </a:solidFill>
                <a:latin typeface="仿宋_GB2312" panose="02010609030101010101" charset="-122"/>
                <a:ea typeface="仿宋_GB2312" panose="02010609030101010101" charset="-122"/>
              </a:rPr>
              <a:t>自主神经系统</a:t>
            </a:r>
            <a:r>
              <a:rPr lang="en-US" altLang="zh-CN" sz="2400" b="1" dirty="0">
                <a:solidFill>
                  <a:schemeClr val="bg1"/>
                </a:solidFill>
                <a:latin typeface="仿宋_GB2312" panose="02010609030101010101" charset="-122"/>
                <a:ea typeface="仿宋_GB2312" panose="02010609030101010101" charset="-122"/>
              </a:rPr>
              <a:t>:</a:t>
            </a:r>
            <a:r>
              <a:rPr lang="zh-CN" altLang="en-US" sz="2400" b="1" dirty="0">
                <a:latin typeface="仿宋_GB2312" panose="02010609030101010101" charset="-122"/>
                <a:ea typeface="仿宋_GB2312" panose="02010609030101010101" charset="-122"/>
              </a:rPr>
              <a:t>迷走神经反射使胃酸分泌增多</a:t>
            </a:r>
            <a:r>
              <a:rPr lang="en-US" altLang="zh-CN" sz="2400" b="1" dirty="0">
                <a:latin typeface="仿宋_GB2312" panose="02010609030101010101" charset="-122"/>
                <a:ea typeface="仿宋_GB2312" panose="02010609030101010101" charset="-122"/>
              </a:rPr>
              <a:t>,</a:t>
            </a:r>
            <a:r>
              <a:rPr lang="zh-CN" altLang="en-US" sz="2400" b="1" dirty="0">
                <a:latin typeface="仿宋_GB2312" panose="02010609030101010101" charset="-122"/>
                <a:ea typeface="仿宋_GB2312" panose="02010609030101010101" charset="-122"/>
              </a:rPr>
              <a:t>胃运动增强并减弱了胃十二指肠的抵抗力</a:t>
            </a:r>
            <a:r>
              <a:rPr lang="en-US" altLang="zh-CN" sz="2400" b="1" dirty="0">
                <a:latin typeface="仿宋_GB2312" panose="02010609030101010101" charset="-122"/>
                <a:ea typeface="仿宋_GB2312" panose="02010609030101010101" charset="-122"/>
              </a:rPr>
              <a:t>.</a:t>
            </a:r>
            <a:r>
              <a:rPr lang="zh-CN" altLang="en-US" sz="2400" b="1" dirty="0">
                <a:latin typeface="仿宋_GB2312" panose="02010609030101010101" charset="-122"/>
                <a:ea typeface="仿宋_GB2312" panose="02010609030101010101" charset="-122"/>
              </a:rPr>
              <a:t>交感神经兴奋使胃粘膜血管收缩</a:t>
            </a:r>
            <a:r>
              <a:rPr lang="en-US" altLang="zh-CN" sz="2400" b="1" dirty="0">
                <a:latin typeface="仿宋_GB2312" panose="02010609030101010101" charset="-122"/>
                <a:ea typeface="仿宋_GB2312" panose="02010609030101010101" charset="-122"/>
              </a:rPr>
              <a:t>,</a:t>
            </a:r>
            <a:r>
              <a:rPr lang="zh-CN" altLang="en-US" sz="2400" b="1" dirty="0">
                <a:latin typeface="仿宋_GB2312" panose="02010609030101010101" charset="-122"/>
                <a:ea typeface="仿宋_GB2312" panose="02010609030101010101" charset="-122"/>
              </a:rPr>
              <a:t>胃运动减弱</a:t>
            </a:r>
            <a:r>
              <a:rPr lang="en-US" altLang="zh-CN" sz="2400" b="1" dirty="0">
                <a:latin typeface="仿宋_GB2312" panose="02010609030101010101" charset="-122"/>
                <a:ea typeface="仿宋_GB2312" panose="02010609030101010101" charset="-122"/>
              </a:rPr>
              <a:t>.</a:t>
            </a:r>
            <a:endParaRPr lang="en-US" altLang="zh-CN" sz="2400" b="1" dirty="0">
              <a:latin typeface="仿宋_GB2312" panose="02010609030101010101" charset="-122"/>
              <a:ea typeface="仿宋_GB2312" panose="02010609030101010101" charset="-122"/>
            </a:endParaRPr>
          </a:p>
          <a:p>
            <a:pPr>
              <a:lnSpc>
                <a:spcPct val="150000"/>
              </a:lnSpc>
              <a:spcBef>
                <a:spcPct val="20000"/>
              </a:spcBef>
            </a:pPr>
            <a:r>
              <a:rPr lang="en-US" altLang="zh-CN" sz="2400" dirty="0">
                <a:solidFill>
                  <a:srgbClr val="800000"/>
                </a:solidFill>
                <a:latin typeface="仿宋_GB2312" panose="02010609030101010101" charset="-122"/>
                <a:ea typeface="仿宋_GB2312" panose="02010609030101010101" charset="-122"/>
                <a:sym typeface="+mn-ea"/>
              </a:rPr>
              <a:t>   </a:t>
            </a:r>
            <a:r>
              <a:rPr lang="zh-CN" altLang="en-US" sz="2400" b="1" dirty="0">
                <a:solidFill>
                  <a:srgbClr val="800000"/>
                </a:solidFill>
                <a:latin typeface="仿宋_GB2312" panose="02010609030101010101" charset="-122"/>
                <a:ea typeface="仿宋_GB2312" panose="02010609030101010101" charset="-122"/>
                <a:sym typeface="+mn-ea"/>
              </a:rPr>
              <a:t>内分泌系统</a:t>
            </a:r>
            <a:r>
              <a:rPr lang="en-US" altLang="zh-CN" sz="2400" b="1" dirty="0">
                <a:latin typeface="仿宋_GB2312" panose="02010609030101010101" charset="-122"/>
                <a:ea typeface="仿宋_GB2312" panose="02010609030101010101" charset="-122"/>
                <a:sym typeface="+mn-ea"/>
              </a:rPr>
              <a:t>:</a:t>
            </a:r>
            <a:r>
              <a:rPr lang="zh-CN" altLang="en-US" sz="2400" dirty="0">
                <a:latin typeface="仿宋_GB2312" panose="02010609030101010101" charset="-122"/>
                <a:ea typeface="仿宋_GB2312" panose="02010609030101010101" charset="-122"/>
                <a:sym typeface="+mn-ea"/>
              </a:rPr>
              <a:t>通过下丘脑</a:t>
            </a:r>
            <a:r>
              <a:rPr lang="en-US" altLang="zh-CN" sz="2400" dirty="0">
                <a:latin typeface="仿宋_GB2312" panose="02010609030101010101" charset="-122"/>
                <a:ea typeface="仿宋_GB2312" panose="02010609030101010101" charset="-122"/>
                <a:sym typeface="+mn-ea"/>
              </a:rPr>
              <a:t>-</a:t>
            </a:r>
            <a:r>
              <a:rPr lang="zh-CN" altLang="en-US" sz="2400" dirty="0">
                <a:latin typeface="仿宋_GB2312" panose="02010609030101010101" charset="-122"/>
                <a:ea typeface="仿宋_GB2312" panose="02010609030101010101" charset="-122"/>
                <a:sym typeface="+mn-ea"/>
              </a:rPr>
              <a:t>垂体</a:t>
            </a:r>
            <a:r>
              <a:rPr lang="en-US" altLang="zh-CN" sz="2400" dirty="0">
                <a:latin typeface="仿宋_GB2312" panose="02010609030101010101" charset="-122"/>
                <a:ea typeface="仿宋_GB2312" panose="02010609030101010101" charset="-122"/>
                <a:sym typeface="+mn-ea"/>
              </a:rPr>
              <a:t>-</a:t>
            </a:r>
            <a:r>
              <a:rPr lang="zh-CN" altLang="en-US" sz="2400" dirty="0">
                <a:latin typeface="仿宋_GB2312" panose="02010609030101010101" charset="-122"/>
                <a:ea typeface="仿宋_GB2312" panose="02010609030101010101" charset="-122"/>
                <a:sym typeface="+mn-ea"/>
              </a:rPr>
              <a:t>肾上腺轴使皮质激素释放</a:t>
            </a:r>
            <a:r>
              <a:rPr lang="en-US" altLang="zh-CN" sz="2400" dirty="0">
                <a:latin typeface="仿宋_GB2312" panose="02010609030101010101" charset="-122"/>
                <a:ea typeface="仿宋_GB2312" panose="02010609030101010101" charset="-122"/>
                <a:sym typeface="+mn-ea"/>
              </a:rPr>
              <a:t>,</a:t>
            </a:r>
            <a:r>
              <a:rPr lang="zh-CN" altLang="en-US" sz="2400" dirty="0">
                <a:latin typeface="仿宋_GB2312" panose="02010609030101010101" charset="-122"/>
                <a:ea typeface="仿宋_GB2312" panose="02010609030101010101" charset="-122"/>
                <a:sym typeface="+mn-ea"/>
              </a:rPr>
              <a:t>促使胃酸分泌</a:t>
            </a:r>
            <a:r>
              <a:rPr lang="en-US" altLang="zh-CN" sz="2400" dirty="0">
                <a:latin typeface="仿宋_GB2312" panose="02010609030101010101" charset="-122"/>
                <a:ea typeface="仿宋_GB2312" panose="02010609030101010101" charset="-122"/>
                <a:sym typeface="+mn-ea"/>
              </a:rPr>
              <a:t>,</a:t>
            </a:r>
            <a:r>
              <a:rPr lang="zh-CN" altLang="en-US" sz="2400" dirty="0">
                <a:latin typeface="仿宋_GB2312" panose="02010609030101010101" charset="-122"/>
                <a:ea typeface="仿宋_GB2312" panose="02010609030101010101" charset="-122"/>
                <a:sym typeface="+mn-ea"/>
              </a:rPr>
              <a:t>胃粘液分泌减少</a:t>
            </a:r>
            <a:r>
              <a:rPr lang="en-US" altLang="zh-CN" sz="2400" dirty="0">
                <a:latin typeface="仿宋_GB2312" panose="02010609030101010101" charset="-122"/>
                <a:ea typeface="仿宋_GB2312" panose="02010609030101010101" charset="-122"/>
                <a:sym typeface="+mn-ea"/>
              </a:rPr>
              <a:t>.</a:t>
            </a:r>
            <a:endParaRPr lang="en-US" altLang="zh-CN" sz="2400" kern="1200" dirty="0">
              <a:solidFill>
                <a:schemeClr val="tx1"/>
              </a:solidFill>
              <a:latin typeface="仿宋_GB2312" panose="02010609030101010101" charset="-122"/>
              <a:ea typeface="仿宋_GB2312" panose="02010609030101010101" charset="-122"/>
              <a:cs typeface="+mn-cs"/>
            </a:endParaRPr>
          </a:p>
          <a:p>
            <a:pPr>
              <a:lnSpc>
                <a:spcPct val="150000"/>
              </a:lnSpc>
              <a:spcBef>
                <a:spcPct val="20000"/>
              </a:spcBef>
            </a:pPr>
            <a:endParaRPr lang="en-US" altLang="zh-CN" sz="2400" b="1" dirty="0">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1749">
                                            <p:txEl>
                                              <p:charRg st="0" end="62"/>
                                            </p:txEl>
                                          </p:spTgt>
                                        </p:tgtEl>
                                        <p:attrNameLst>
                                          <p:attrName>style.visibility</p:attrName>
                                        </p:attrNameLst>
                                      </p:cBhvr>
                                      <p:to>
                                        <p:strVal val="visible"/>
                                      </p:to>
                                    </p:set>
                                    <p:animEffect transition="in" filter="box(out)">
                                      <p:cBhvr>
                                        <p:cTn id="7" dur="500"/>
                                        <p:tgtEl>
                                          <p:spTgt spid="31749">
                                            <p:txEl>
                                              <p:charRg st="0" end="6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1749">
                                            <p:txEl>
                                              <p:charRg st="1" end="1"/>
                                            </p:txEl>
                                          </p:spTgt>
                                        </p:tgtEl>
                                        <p:attrNameLst>
                                          <p:attrName>style.visibility</p:attrName>
                                        </p:attrNameLst>
                                      </p:cBhvr>
                                      <p:to>
                                        <p:strVal val="visible"/>
                                      </p:to>
                                    </p:set>
                                    <p:animEffect transition="in" filter="box(out)">
                                      <p:cBhvr>
                                        <p:cTn id="12" dur="500"/>
                                        <p:tgtEl>
                                          <p:spTgt spid="31749">
                                            <p:txEl>
                                              <p:char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advAuto="100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2"/>
          <p:cNvSpPr>
            <a:spLocks noGrp="1"/>
          </p:cNvSpPr>
          <p:nvPr>
            <p:ph type="title"/>
          </p:nvPr>
        </p:nvSpPr>
        <p:spPr>
          <a:xfrm>
            <a:off x="468630" y="0"/>
            <a:ext cx="8229600" cy="727075"/>
          </a:xfrm>
        </p:spPr>
        <p:txBody>
          <a:bodyPr vert="horz" wrap="square" lIns="91440" tIns="45720" rIns="91440" bIns="45720" anchor="ctr" anchorCtr="0"/>
          <a:p>
            <a:pPr eaLnBrk="1" hangingPunct="1"/>
            <a:r>
              <a:rPr lang="en-US" altLang="zh-CN" dirty="0">
                <a:latin typeface="仿宋_GB2312" panose="02010609030101010101" charset="-122"/>
                <a:ea typeface="仿宋_GB2312" panose="02010609030101010101" charset="-122"/>
              </a:rPr>
              <a:t>【</a:t>
            </a:r>
            <a:r>
              <a:rPr lang="zh-CN" altLang="en-US" dirty="0">
                <a:latin typeface="仿宋_GB2312" panose="02010609030101010101" charset="-122"/>
                <a:ea typeface="仿宋_GB2312" panose="02010609030101010101" charset="-122"/>
              </a:rPr>
              <a:t>病  理</a:t>
            </a:r>
            <a:r>
              <a:rPr lang="en-US" altLang="zh-CN" dirty="0">
                <a:latin typeface="仿宋_GB2312" panose="02010609030101010101" charset="-122"/>
                <a:ea typeface="仿宋_GB2312" panose="02010609030101010101" charset="-122"/>
              </a:rPr>
              <a:t>】</a:t>
            </a:r>
            <a:endParaRPr lang="en-US" altLang="zh-CN" dirty="0">
              <a:latin typeface="仿宋_GB2312" panose="02010609030101010101" charset="-122"/>
              <a:ea typeface="仿宋_GB2312" panose="02010609030101010101" charset="-122"/>
            </a:endParaRPr>
          </a:p>
        </p:txBody>
      </p:sp>
      <p:sp>
        <p:nvSpPr>
          <p:cNvPr id="47107" name="Rectangle 3"/>
          <p:cNvSpPr>
            <a:spLocks noGrp="1"/>
          </p:cNvSpPr>
          <p:nvPr>
            <p:ph idx="1"/>
          </p:nvPr>
        </p:nvSpPr>
        <p:spPr>
          <a:xfrm>
            <a:off x="468313" y="1557338"/>
            <a:ext cx="4895850" cy="4135437"/>
          </a:xfrm>
        </p:spPr>
        <p:txBody>
          <a:bodyPr vert="horz" wrap="square" lIns="91440" tIns="45720" rIns="91440" bIns="45720" anchor="t" anchorCtr="0"/>
          <a:p>
            <a:pPr algn="just" eaLnBrk="1" hangingPunct="1">
              <a:lnSpc>
                <a:spcPct val="150000"/>
              </a:lnSpc>
            </a:pPr>
            <a:endParaRPr lang="en-US" altLang="zh-CN"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4"/>
            </a:pPr>
            <a:r>
              <a:rPr lang="en-US" altLang="zh-CN" sz="2400" dirty="0">
                <a:latin typeface="仿宋_GB2312" panose="02010609030101010101" charset="-122"/>
                <a:ea typeface="仿宋_GB2312" panose="02010609030101010101" charset="-122"/>
              </a:rPr>
              <a:t>DU</a:t>
            </a:r>
            <a:r>
              <a:rPr lang="zh-CN" altLang="en-US" sz="2400" dirty="0">
                <a:latin typeface="仿宋_GB2312" panose="02010609030101010101" charset="-122"/>
                <a:ea typeface="仿宋_GB2312" panose="02010609030101010101" charset="-122"/>
              </a:rPr>
              <a:t>多发生在球部，前壁比较常见</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4"/>
            </a:pPr>
            <a:r>
              <a:rPr lang="en-US" altLang="zh-CN" sz="2400" dirty="0">
                <a:latin typeface="仿宋_GB2312" panose="02010609030101010101" charset="-122"/>
                <a:ea typeface="仿宋_GB2312" panose="02010609030101010101" charset="-122"/>
              </a:rPr>
              <a:t>GU</a:t>
            </a:r>
            <a:r>
              <a:rPr lang="zh-CN" altLang="en-US" sz="2400" dirty="0">
                <a:latin typeface="仿宋_GB2312" panose="02010609030101010101" charset="-122"/>
                <a:ea typeface="仿宋_GB2312" panose="02010609030101010101" charset="-122"/>
              </a:rPr>
              <a:t>多在胃角窦小弯</a:t>
            </a:r>
            <a:endParaRPr lang="zh-CN" altLang="en-US" sz="2400" dirty="0">
              <a:latin typeface="仿宋_GB2312" panose="02010609030101010101" charset="-122"/>
              <a:ea typeface="仿宋_GB2312" panose="02010609030101010101" charset="-122"/>
            </a:endParaRPr>
          </a:p>
          <a:p>
            <a:pPr eaLnBrk="1" hangingPunct="1">
              <a:buClr>
                <a:srgbClr val="FF0066"/>
              </a:buClr>
              <a:buFont typeface="Wingdings" panose="05000000000000000000" pitchFamily="2" charset="2"/>
              <a:buChar char="4"/>
            </a:pPr>
            <a:endParaRPr lang="en-US" altLang="zh-CN" sz="3600" dirty="0">
              <a:latin typeface="仿宋_GB2312" panose="02010609030101010101" charset="-122"/>
              <a:ea typeface="仿宋_GB2312" panose="02010609030101010101" charset="-122"/>
            </a:endParaRPr>
          </a:p>
        </p:txBody>
      </p:sp>
      <p:pic>
        <p:nvPicPr>
          <p:cNvPr id="47108" name="Picture 4" descr="无标题"/>
          <p:cNvPicPr>
            <a:picLocks noChangeAspect="1"/>
          </p:cNvPicPr>
          <p:nvPr/>
        </p:nvPicPr>
        <p:blipFill>
          <a:blip r:embed="rId1"/>
          <a:stretch>
            <a:fillRect/>
          </a:stretch>
        </p:blipFill>
        <p:spPr>
          <a:xfrm>
            <a:off x="6199505" y="2205038"/>
            <a:ext cx="3313113" cy="2552700"/>
          </a:xfrm>
          <a:prstGeom prst="rect">
            <a:avLst/>
          </a:prstGeom>
          <a:noFill/>
          <a:ln w="9525">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544195" y="1389380"/>
            <a:ext cx="10327005" cy="4154170"/>
          </a:xfrm>
          <a:prstGeom prst="rect">
            <a:avLst/>
          </a:prstGeom>
          <a:noFill/>
        </p:spPr>
        <p:txBody>
          <a:bodyPr wrap="square">
            <a:spAutoFit/>
          </a:bodyPr>
          <a:lstStyle/>
          <a:p>
            <a:pPr indent="0" algn="ctr" fontAlgn="auto">
              <a:lnSpc>
                <a:spcPct val="200000"/>
              </a:lnSpc>
              <a:buClrTx/>
              <a:buSzTx/>
              <a:buFontTx/>
            </a:pPr>
            <a:r>
              <a:rPr lang="en-US" altLang="zh-CN" sz="6600" b="1" dirty="0">
                <a:solidFill>
                  <a:schemeClr val="accent5">
                    <a:lumMod val="75000"/>
                  </a:schemeClr>
                </a:solidFill>
                <a:latin typeface="+mj-lt"/>
                <a:ea typeface="+mj-lt"/>
                <a:cs typeface="+mj-lt"/>
                <a:sym typeface="+mn-ea"/>
              </a:rPr>
              <a:t> </a:t>
            </a:r>
            <a:r>
              <a:rPr lang="zh-CN" altLang="en-US" sz="6600" b="1" dirty="0">
                <a:solidFill>
                  <a:schemeClr val="accent5">
                    <a:lumMod val="75000"/>
                  </a:schemeClr>
                </a:solidFill>
                <a:latin typeface="+mj-lt"/>
                <a:ea typeface="+mj-lt"/>
                <a:cs typeface="+mj-lt"/>
                <a:sym typeface="+mn-ea"/>
              </a:rPr>
              <a:t>项目七</a:t>
            </a:r>
            <a:r>
              <a:rPr lang="en-US" altLang="zh-CN" sz="6600" b="1" dirty="0">
                <a:solidFill>
                  <a:schemeClr val="accent5">
                    <a:lumMod val="75000"/>
                  </a:schemeClr>
                </a:solidFill>
                <a:latin typeface="+mj-lt"/>
                <a:ea typeface="+mj-lt"/>
                <a:cs typeface="+mj-lt"/>
                <a:sym typeface="+mn-ea"/>
              </a:rPr>
              <a:t> </a:t>
            </a:r>
            <a:r>
              <a:rPr lang="zh-CN" altLang="en-US" sz="6600" b="1" dirty="0">
                <a:solidFill>
                  <a:schemeClr val="accent5">
                    <a:lumMod val="75000"/>
                  </a:schemeClr>
                </a:solidFill>
                <a:latin typeface="+mj-lt"/>
                <a:ea typeface="+mj-lt"/>
                <a:cs typeface="+mj-lt"/>
                <a:sym typeface="+mn-ea"/>
              </a:rPr>
              <a:t> </a:t>
            </a:r>
            <a:endParaRPr lang="zh-CN" altLang="en-US" sz="6600" b="1" dirty="0">
              <a:solidFill>
                <a:schemeClr val="accent5">
                  <a:lumMod val="75000"/>
                </a:schemeClr>
              </a:solidFill>
              <a:latin typeface="+mj-lt"/>
              <a:ea typeface="+mj-lt"/>
              <a:cs typeface="+mj-lt"/>
              <a:sym typeface="+mn-ea"/>
            </a:endParaRPr>
          </a:p>
          <a:p>
            <a:pPr algn="ctr" eaLnBrk="1" hangingPunct="1">
              <a:buClrTx/>
              <a:buSzTx/>
              <a:buFontTx/>
            </a:pPr>
            <a:r>
              <a:rPr lang="zh-CN" altLang="en-US" sz="6600" b="1" dirty="0">
                <a:solidFill>
                  <a:schemeClr val="accent5">
                    <a:lumMod val="75000"/>
                  </a:schemeClr>
                </a:solidFill>
                <a:latin typeface="+mj-lt"/>
                <a:ea typeface="+mj-lt"/>
                <a:cs typeface="+mj-lt"/>
                <a:sym typeface="+mn-ea"/>
              </a:rPr>
              <a:t>消化系统疾病</a:t>
            </a:r>
            <a:endParaRPr lang="zh-CN" altLang="en-US" sz="6600" b="1" dirty="0">
              <a:solidFill>
                <a:schemeClr val="accent5">
                  <a:lumMod val="75000"/>
                </a:schemeClr>
              </a:solidFill>
              <a:latin typeface="+mj-lt"/>
              <a:ea typeface="+mj-lt"/>
              <a:cs typeface="+mj-lt"/>
              <a:sym typeface="+mn-ea"/>
            </a:endParaRPr>
          </a:p>
          <a:p>
            <a:pPr algn="ctr" eaLnBrk="1" hangingPunct="1">
              <a:buClrTx/>
              <a:buSzTx/>
              <a:buFontTx/>
            </a:pPr>
            <a:endParaRPr lang="zh-CN" altLang="en-US" sz="6600" b="1" dirty="0" smtClean="0">
              <a:solidFill>
                <a:schemeClr val="accent5">
                  <a:lumMod val="75000"/>
                </a:schemeClr>
              </a:solidFill>
              <a:latin typeface="+mj-lt"/>
              <a:ea typeface="+mj-lt"/>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2"/>
          <p:cNvSpPr>
            <a:spLocks noGrp="1"/>
          </p:cNvSpPr>
          <p:nvPr>
            <p:ph type="title"/>
          </p:nvPr>
        </p:nvSpPr>
        <p:spPr>
          <a:xfrm>
            <a:off x="468630" y="0"/>
            <a:ext cx="8229600" cy="661670"/>
          </a:xfrm>
        </p:spPr>
        <p:txBody>
          <a:bodyPr vert="horz" wrap="square" lIns="91440" tIns="45720" rIns="91440" bIns="45720" anchor="ctr" anchorCtr="0">
            <a:normAutofit fontScale="90000"/>
          </a:bodyPr>
          <a:p>
            <a:pPr eaLnBrk="1" hangingPunct="1"/>
            <a:r>
              <a:rPr lang="en-US" altLang="zh-CN" dirty="0">
                <a:latin typeface="仿宋_GB2312" panose="02010609030101010101" charset="-122"/>
                <a:ea typeface="仿宋_GB2312" panose="02010609030101010101" charset="-122"/>
              </a:rPr>
              <a:t>【</a:t>
            </a:r>
            <a:r>
              <a:rPr lang="zh-CN" altLang="zh-CN" dirty="0">
                <a:latin typeface="仿宋_GB2312" panose="02010609030101010101" charset="-122"/>
                <a:ea typeface="仿宋_GB2312" panose="02010609030101010101" charset="-122"/>
              </a:rPr>
              <a:t>临床</a:t>
            </a:r>
            <a:r>
              <a:rPr lang="zh-CN" altLang="en-US" dirty="0">
                <a:latin typeface="仿宋_GB2312" panose="02010609030101010101" charset="-122"/>
                <a:ea typeface="仿宋_GB2312" panose="02010609030101010101" charset="-122"/>
              </a:rPr>
              <a:t>表现</a:t>
            </a:r>
            <a:r>
              <a:rPr lang="en-US" altLang="zh-CN" dirty="0">
                <a:latin typeface="仿宋_GB2312" panose="02010609030101010101" charset="-122"/>
                <a:ea typeface="仿宋_GB2312" panose="02010609030101010101" charset="-122"/>
              </a:rPr>
              <a:t>】</a:t>
            </a:r>
            <a:endParaRPr lang="en-US" altLang="zh-CN" dirty="0">
              <a:latin typeface="仿宋_GB2312" panose="02010609030101010101" charset="-122"/>
              <a:ea typeface="仿宋_GB2312" panose="02010609030101010101" charset="-122"/>
            </a:endParaRPr>
          </a:p>
        </p:txBody>
      </p:sp>
      <p:sp>
        <p:nvSpPr>
          <p:cNvPr id="48131" name="Rectangle 3"/>
          <p:cNvSpPr>
            <a:spLocks noGrp="1"/>
          </p:cNvSpPr>
          <p:nvPr>
            <p:ph idx="1"/>
          </p:nvPr>
        </p:nvSpPr>
        <p:spPr>
          <a:xfrm>
            <a:off x="271780" y="1049020"/>
            <a:ext cx="5376545" cy="4608830"/>
          </a:xfrm>
        </p:spPr>
        <p:txBody>
          <a:bodyPr vert="horz" wrap="square" lIns="91440" tIns="45720" rIns="91440" bIns="45720" anchor="t" anchorCtr="0"/>
          <a:p>
            <a:pPr algn="just" eaLnBrk="1" hangingPunct="1">
              <a:lnSpc>
                <a:spcPct val="150000"/>
              </a:lnSpc>
            </a:pPr>
            <a:endParaRPr lang="en-US" altLang="zh-CN" sz="2400" dirty="0">
              <a:latin typeface="仿宋_GB2312" panose="02010609030101010101" charset="-122"/>
              <a:ea typeface="仿宋_GB2312" panose="02010609030101010101" charset="-122"/>
            </a:endParaRPr>
          </a:p>
          <a:p>
            <a:pPr algn="just" eaLnBrk="1" hangingPunct="1">
              <a:lnSpc>
                <a:spcPct val="150000"/>
              </a:lnSpc>
              <a:buClr>
                <a:srgbClr val="FFFF00"/>
              </a:buClr>
              <a:buFont typeface="Wingdings" panose="05000000000000000000" pitchFamily="2" charset="2"/>
              <a:buChar char="q"/>
            </a:pPr>
            <a:r>
              <a:rPr lang="zh-CN" altLang="en-US" sz="2400" dirty="0">
                <a:solidFill>
                  <a:srgbClr val="CC3300"/>
                </a:solidFill>
                <a:latin typeface="仿宋_GB2312" panose="02010609030101010101" charset="-122"/>
                <a:ea typeface="仿宋_GB2312" panose="02010609030101010101" charset="-122"/>
              </a:rPr>
              <a:t>多数消化溃疡有以下一些特点</a:t>
            </a:r>
            <a:endParaRPr lang="zh-CN" altLang="en-US" sz="2400" dirty="0">
              <a:solidFill>
                <a:srgbClr val="CC3300"/>
              </a:solidFill>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慢性过程呈反复发作</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发作呈周期性，发作有季节性</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发作时上腹痛节律性</a:t>
            </a:r>
            <a:endParaRPr lang="zh-CN" altLang="en-US" sz="2400" dirty="0">
              <a:latin typeface="仿宋_GB2312" panose="02010609030101010101" charset="-122"/>
              <a:ea typeface="仿宋_GB2312" panose="02010609030101010101" charset="-122"/>
            </a:endParaRPr>
          </a:p>
        </p:txBody>
      </p:sp>
      <p:sp>
        <p:nvSpPr>
          <p:cNvPr id="49154" name="Rectangle 2"/>
          <p:cNvSpPr>
            <a:spLocks noGrp="1"/>
          </p:cNvSpPr>
          <p:nvPr/>
        </p:nvSpPr>
        <p:spPr>
          <a:xfrm>
            <a:off x="5843905" y="1217295"/>
            <a:ext cx="5337810" cy="464820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2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a:lstStyle>
          <a:p>
            <a:pPr algn="just" eaLnBrk="1" hangingPunct="1">
              <a:lnSpc>
                <a:spcPct val="150000"/>
              </a:lnSpc>
              <a:buClr>
                <a:srgbClr val="FFFF00"/>
              </a:buClr>
              <a:buFont typeface="Wingdings" panose="05000000000000000000" pitchFamily="2" charset="2"/>
              <a:buChar char="q"/>
            </a:pPr>
            <a:r>
              <a:rPr lang="zh-CN" altLang="en-US" sz="2400" dirty="0">
                <a:latin typeface="仿宋_GB2312" panose="02010609030101010101" charset="-122"/>
                <a:ea typeface="仿宋_GB2312" panose="02010609030101010101" charset="-122"/>
              </a:rPr>
              <a:t>症状</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hlinkClick r:id="rId1" action="ppaction://hlinksldjump"/>
              </a:rPr>
              <a:t>上腹痛</a:t>
            </a:r>
            <a:r>
              <a:rPr lang="zh-CN" altLang="en-US" sz="2400" dirty="0">
                <a:latin typeface="仿宋_GB2312" panose="02010609030101010101" charset="-122"/>
                <a:ea typeface="仿宋_GB2312" panose="02010609030101010101" charset="-122"/>
              </a:rPr>
              <a:t>为主要症状</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节律性</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消化不良症状</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FF00"/>
              </a:buClr>
              <a:buFont typeface="Wingdings" panose="05000000000000000000" pitchFamily="2" charset="2"/>
              <a:buChar char="q"/>
            </a:pPr>
            <a:r>
              <a:rPr lang="zh-CN" altLang="en-US" sz="2400" dirty="0">
                <a:latin typeface="仿宋_GB2312" panose="02010609030101010101" charset="-122"/>
                <a:ea typeface="仿宋_GB2312" panose="02010609030101010101" charset="-122"/>
              </a:rPr>
              <a:t>体征  剑突下可压痛点</a:t>
            </a:r>
            <a:endParaRPr lang="zh-CN" altLang="en-US" sz="2400" dirty="0">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2"/>
          <p:cNvSpPr>
            <a:spLocks noGrp="1"/>
          </p:cNvSpPr>
          <p:nvPr>
            <p:ph type="ctrTitle"/>
          </p:nvPr>
        </p:nvSpPr>
        <p:spPr>
          <a:xfrm>
            <a:off x="421640" y="0"/>
            <a:ext cx="7772400" cy="762000"/>
          </a:xfrm>
        </p:spPr>
        <p:txBody>
          <a:bodyPr vert="horz" wrap="square" lIns="91440" tIns="45720" rIns="91440" bIns="45720" anchor="ctr" anchorCtr="0"/>
          <a:p>
            <a:pPr eaLnBrk="1" hangingPunct="1">
              <a:buClrTx/>
              <a:buSzTx/>
              <a:buFontTx/>
            </a:pPr>
            <a:r>
              <a:rPr lang="zh-CN" altLang="en-US" kern="1200" dirty="0">
                <a:latin typeface="仿宋_GB2312" panose="02010609030101010101" charset="-122"/>
                <a:ea typeface="仿宋_GB2312" panose="02010609030101010101" charset="-122"/>
                <a:cs typeface="+mj-cs"/>
              </a:rPr>
              <a:t>消化性溃疡疼痛的特点</a:t>
            </a:r>
            <a:endParaRPr lang="zh-CN" altLang="en-US" u="sng" kern="1200" dirty="0">
              <a:latin typeface="仿宋_GB2312" panose="02010609030101010101" charset="-122"/>
              <a:ea typeface="仿宋_GB2312" panose="02010609030101010101" charset="-122"/>
              <a:cs typeface="+mj-cs"/>
            </a:endParaRPr>
          </a:p>
        </p:txBody>
      </p:sp>
      <p:sp>
        <p:nvSpPr>
          <p:cNvPr id="35843" name="Rectangle 3"/>
          <p:cNvSpPr>
            <a:spLocks noGrp="1" noChangeArrowheads="1"/>
          </p:cNvSpPr>
          <p:nvPr>
            <p:ph type="subTitle" idx="1"/>
          </p:nvPr>
        </p:nvSpPr>
        <p:spPr>
          <a:xfrm>
            <a:off x="1227455" y="914083"/>
            <a:ext cx="9144000" cy="5029200"/>
          </a:xfrm>
        </p:spPr>
        <p:txBody>
          <a:bodyPr vert="horz" wrap="square" lIns="91440" tIns="45720" rIns="91440" bIns="45720" numCol="1" anchor="t" anchorCtr="0" compatLnSpc="1">
            <a:normAutofit lnSpcReduction="10000"/>
          </a:bodyPr>
          <a:p>
            <a:pPr marL="0" marR="0" lvl="0" indent="0" algn="ctr" defTabSz="914400" rtl="0" eaLnBrk="1" fontAlgn="base" latinLnBrk="0" hangingPunct="1">
              <a:lnSpc>
                <a:spcPct val="160000"/>
              </a:lnSpc>
              <a:spcBef>
                <a:spcPct val="20000"/>
              </a:spcBef>
              <a:spcAft>
                <a:spcPct val="0"/>
              </a:spcAft>
              <a:buClrTx/>
              <a:buSzTx/>
              <a:buFontTx/>
              <a:buNone/>
              <a:defRPr/>
            </a:pPr>
            <a:r>
              <a:rPr kumimoji="0" lang="en-US" altLang="zh-CN"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         </a:t>
            </a:r>
            <a:r>
              <a:rPr kumimoji="0" lang="zh-CN" altLang="en-US" sz="2400" b="1" i="0" u="none" strike="noStrike" kern="0" cap="none" spc="0" normalizeH="0" baseline="0" noProof="0" smtClean="0">
                <a:ln>
                  <a:noFill/>
                </a:ln>
                <a:solidFill>
                  <a:srgbClr val="CC3300"/>
                </a:solidFill>
                <a:effectLst/>
                <a:uLnTx/>
                <a:uFillTx/>
                <a:latin typeface="仿宋_GB2312" panose="02010609030101010101" charset="-122"/>
                <a:ea typeface="仿宋_GB2312" panose="02010609030101010101" charset="-122"/>
                <a:cs typeface="+mn-cs"/>
              </a:rPr>
              <a:t>胃溃疡                   十二指肠溃疡</a:t>
            </a:r>
            <a:endParaRPr kumimoji="0" lang="zh-CN" altLang="en-US" sz="2400" b="1" i="0" u="none" strike="noStrike" kern="0" cap="none" spc="0" normalizeH="0" baseline="0" noProof="0" smtClean="0">
              <a:ln>
                <a:noFill/>
              </a:ln>
              <a:solidFill>
                <a:srgbClr val="CC3300"/>
              </a:solidFill>
              <a:effectLst/>
              <a:uLnTx/>
              <a:uFillTx/>
              <a:latin typeface="仿宋_GB2312" panose="02010609030101010101" charset="-122"/>
              <a:ea typeface="仿宋_GB2312" panose="02010609030101010101" charset="-122"/>
              <a:cs typeface="+mn-cs"/>
            </a:endParaRPr>
          </a:p>
          <a:p>
            <a:pPr marL="0" marR="0" lvl="0" indent="0" algn="l" defTabSz="914400" rtl="0" eaLnBrk="1" fontAlgn="base" latinLnBrk="0" hangingPunct="1">
              <a:lnSpc>
                <a:spcPct val="160000"/>
              </a:lnSpc>
              <a:spcBef>
                <a:spcPct val="20000"/>
              </a:spcBef>
              <a:spcAft>
                <a:spcPct val="0"/>
              </a:spcAft>
              <a:buClrTx/>
              <a:buSzTx/>
              <a:buFontTx/>
              <a:buNone/>
              <a:defRPr/>
            </a:pPr>
            <a:r>
              <a:rPr kumimoji="0" lang="zh-CN" altLang="en-US" sz="2400" b="1" i="0" u="none" strike="noStrike" kern="0" cap="none" spc="0" normalizeH="0" baseline="0" noProof="0" smtClean="0">
                <a:ln>
                  <a:noFill/>
                </a:ln>
                <a:solidFill>
                  <a:srgbClr val="CC3300"/>
                </a:solidFill>
                <a:effectLst/>
                <a:uLnTx/>
                <a:uFillTx/>
                <a:latin typeface="仿宋_GB2312" panose="02010609030101010101" charset="-122"/>
                <a:ea typeface="仿宋_GB2312" panose="02010609030101010101" charset="-122"/>
                <a:cs typeface="+mn-cs"/>
              </a:rPr>
              <a:t>疼痛时间</a:t>
            </a:r>
            <a:r>
              <a:rPr kumimoji="0" lang="zh-CN" altLang="en-US"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	进食后</a:t>
            </a:r>
            <a:r>
              <a:rPr kumimoji="0" lang="en-US" altLang="zh-CN"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30-60</a:t>
            </a:r>
            <a:r>
              <a:rPr kumimoji="0" lang="zh-CN" altLang="en-US"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分钟，  　  进食后</a:t>
            </a:r>
            <a:r>
              <a:rPr kumimoji="0" lang="en-US" altLang="zh-CN"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3-4</a:t>
            </a:r>
            <a:r>
              <a:rPr kumimoji="0" lang="zh-CN" altLang="en-US"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小时</a:t>
            </a:r>
            <a:r>
              <a:rPr kumimoji="0" lang="en-US" altLang="zh-CN"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a:t>
            </a:r>
            <a:endParaRPr kumimoji="0" lang="en-US" altLang="zh-CN"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endParaRPr>
          </a:p>
          <a:p>
            <a:pPr marL="0" marR="0" lvl="0" indent="0" algn="l" defTabSz="914400" rtl="0" eaLnBrk="1" fontAlgn="base" latinLnBrk="0" hangingPunct="1">
              <a:lnSpc>
                <a:spcPct val="160000"/>
              </a:lnSpc>
              <a:spcBef>
                <a:spcPct val="20000"/>
              </a:spcBef>
              <a:spcAft>
                <a:spcPct val="0"/>
              </a:spcAft>
              <a:buClrTx/>
              <a:buSzTx/>
              <a:buFontTx/>
              <a:buNone/>
              <a:defRPr/>
            </a:pPr>
            <a:r>
              <a:rPr kumimoji="0" lang="zh-CN" altLang="en-US"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　          至下次进餐前消失</a:t>
            </a:r>
            <a:r>
              <a:rPr kumimoji="0" lang="en-US" altLang="zh-CN"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 </a:t>
            </a:r>
            <a:r>
              <a:rPr kumimoji="0" lang="zh-CN" altLang="en-US"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　　 至下餐后缓解，                                                  	      较少发生于夜晚	 　　午夜常痛醒</a:t>
            </a:r>
            <a:endParaRPr kumimoji="0" lang="zh-CN" altLang="en-US"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endParaRPr>
          </a:p>
          <a:p>
            <a:pPr marL="0" marR="0" lvl="0" indent="0" algn="l" defTabSz="914400" rtl="0" eaLnBrk="1" fontAlgn="base" latinLnBrk="0" hangingPunct="1">
              <a:lnSpc>
                <a:spcPct val="160000"/>
              </a:lnSpc>
              <a:spcBef>
                <a:spcPct val="20000"/>
              </a:spcBef>
              <a:spcAft>
                <a:spcPct val="0"/>
              </a:spcAft>
              <a:buClrTx/>
              <a:buSzTx/>
              <a:buFontTx/>
              <a:buNone/>
              <a:defRPr/>
            </a:pPr>
            <a:r>
              <a:rPr kumimoji="0" lang="zh-CN" altLang="en-US" sz="2400" b="1" i="0" u="none" strike="noStrike" kern="0" cap="none" spc="0" normalizeH="0" baseline="0" noProof="0" smtClean="0">
                <a:ln>
                  <a:noFill/>
                </a:ln>
                <a:solidFill>
                  <a:srgbClr val="CC3300"/>
                </a:solidFill>
                <a:effectLst/>
                <a:uLnTx/>
                <a:uFillTx/>
                <a:latin typeface="仿宋_GB2312" panose="02010609030101010101" charset="-122"/>
                <a:ea typeface="仿宋_GB2312" panose="02010609030101010101" charset="-122"/>
                <a:cs typeface="+mn-cs"/>
              </a:rPr>
              <a:t>疼痛部位</a:t>
            </a:r>
            <a:r>
              <a:rPr kumimoji="0" lang="zh-CN" altLang="en-US"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	剑突下正中或偏左	 　　上腹正中或稍偏右</a:t>
            </a:r>
            <a:endParaRPr kumimoji="0" lang="zh-CN" altLang="en-US" sz="2400" b="1" i="0" u="none" strike="noStrike" kern="0" cap="none" spc="0" normalizeH="0" baseline="0" noProof="0" smtClean="0">
              <a:ln>
                <a:noFill/>
              </a:ln>
              <a:solidFill>
                <a:srgbClr val="33CC33"/>
              </a:solidFill>
              <a:effectLst/>
              <a:uLnTx/>
              <a:uFillTx/>
              <a:latin typeface="仿宋_GB2312" panose="02010609030101010101" charset="-122"/>
              <a:ea typeface="仿宋_GB2312" panose="02010609030101010101" charset="-122"/>
              <a:cs typeface="+mn-cs"/>
            </a:endParaRPr>
          </a:p>
          <a:p>
            <a:pPr marL="0" marR="0" lvl="0" indent="0" algn="l" defTabSz="914400" rtl="0" eaLnBrk="1" fontAlgn="base" latinLnBrk="0" hangingPunct="1">
              <a:lnSpc>
                <a:spcPct val="160000"/>
              </a:lnSpc>
              <a:spcBef>
                <a:spcPct val="20000"/>
              </a:spcBef>
              <a:spcAft>
                <a:spcPct val="0"/>
              </a:spcAft>
              <a:buClrTx/>
              <a:buSzTx/>
              <a:buFontTx/>
              <a:buNone/>
              <a:defRPr/>
            </a:pPr>
            <a:r>
              <a:rPr kumimoji="0" lang="zh-CN" altLang="en-US" sz="2400" b="1" i="0" u="none" strike="noStrike" kern="0" cap="none" spc="0" normalizeH="0" baseline="0" noProof="0" smtClean="0">
                <a:ln>
                  <a:noFill/>
                </a:ln>
                <a:solidFill>
                  <a:srgbClr val="CC3300"/>
                </a:solidFill>
                <a:effectLst/>
                <a:uLnTx/>
                <a:uFillTx/>
                <a:latin typeface="仿宋_GB2312" panose="02010609030101010101" charset="-122"/>
                <a:ea typeface="仿宋_GB2312" panose="02010609030101010101" charset="-122"/>
                <a:cs typeface="+mn-cs"/>
              </a:rPr>
              <a:t>疼痛性质	</a:t>
            </a:r>
            <a:r>
              <a:rPr kumimoji="0" lang="zh-CN" altLang="en-US"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烧灼、痉挛感           饥饿感、烧灼感</a:t>
            </a:r>
            <a:endParaRPr kumimoji="0" lang="zh-CN" altLang="en-US" sz="2400" b="1" i="0" u="none" strike="noStrike" kern="0" cap="none" spc="0" normalizeH="0" baseline="0" noProof="0" smtClean="0">
              <a:ln>
                <a:noFill/>
              </a:ln>
              <a:solidFill>
                <a:srgbClr val="33CC33"/>
              </a:solidFill>
              <a:effectLst>
                <a:outerShdw blurRad="38100" dist="38100" dir="2700000" algn="tl">
                  <a:srgbClr val="C0C0C0"/>
                </a:outerShdw>
              </a:effectLst>
              <a:uLnTx/>
              <a:uFillTx/>
              <a:latin typeface="仿宋_GB2312" panose="02010609030101010101" charset="-122"/>
              <a:ea typeface="仿宋_GB2312" panose="02010609030101010101" charset="-122"/>
              <a:cs typeface="+mn-cs"/>
            </a:endParaRPr>
          </a:p>
          <a:p>
            <a:pPr marL="0" marR="0" lvl="0" indent="0" algn="l" defTabSz="914400" rtl="0" eaLnBrk="1" fontAlgn="base" latinLnBrk="0" hangingPunct="1">
              <a:lnSpc>
                <a:spcPct val="160000"/>
              </a:lnSpc>
              <a:spcBef>
                <a:spcPct val="20000"/>
              </a:spcBef>
              <a:spcAft>
                <a:spcPct val="0"/>
              </a:spcAft>
              <a:buClrTx/>
              <a:buSzTx/>
              <a:buFontTx/>
              <a:buNone/>
              <a:defRPr/>
            </a:pPr>
            <a:r>
              <a:rPr kumimoji="0" lang="zh-CN" altLang="en-US" sz="2400" b="1" i="0" u="none" strike="noStrike" kern="0" cap="none" spc="0" normalizeH="0" baseline="0" noProof="0" smtClean="0">
                <a:ln>
                  <a:noFill/>
                </a:ln>
                <a:solidFill>
                  <a:srgbClr val="CC3300"/>
                </a:solidFill>
                <a:effectLst/>
                <a:uLnTx/>
                <a:uFillTx/>
                <a:latin typeface="仿宋_GB2312" panose="02010609030101010101" charset="-122"/>
                <a:ea typeface="仿宋_GB2312" panose="02010609030101010101" charset="-122"/>
                <a:cs typeface="+mn-cs"/>
              </a:rPr>
              <a:t>一般规律</a:t>
            </a:r>
            <a:r>
              <a:rPr kumimoji="0" lang="zh-CN" altLang="en-US"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	进食－疼痛－缓解	 　　进食－缓解－疼痛</a:t>
            </a:r>
            <a:endParaRPr kumimoji="0" lang="zh-CN" altLang="en-US"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endParaRPr>
          </a:p>
          <a:p>
            <a:pPr marL="0" marR="0" lvl="0" indent="0" algn="l" defTabSz="914400" rtl="0" eaLnBrk="1" fontAlgn="base" latinLnBrk="0" hangingPunct="1">
              <a:lnSpc>
                <a:spcPct val="160000"/>
              </a:lnSpc>
              <a:spcBef>
                <a:spcPct val="20000"/>
              </a:spcBef>
              <a:spcAft>
                <a:spcPct val="0"/>
              </a:spcAft>
              <a:buClrTx/>
              <a:buSzTx/>
              <a:buFontTx/>
              <a:buNone/>
              <a:defRPr/>
            </a:pPr>
            <a:r>
              <a:rPr kumimoji="0" lang="zh-CN" altLang="en-US"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            </a:t>
            </a:r>
            <a:r>
              <a:rPr kumimoji="0" lang="en-US" altLang="zh-CN"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a:t>
            </a:r>
            <a:r>
              <a:rPr kumimoji="0" lang="zh-CN" altLang="en-US"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餐后痛</a:t>
            </a:r>
            <a:r>
              <a:rPr kumimoji="0" lang="en-US" altLang="zh-CN"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a:t>
            </a:r>
            <a:r>
              <a:rPr kumimoji="0" lang="zh-CN" altLang="en-US"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　　           </a:t>
            </a:r>
            <a:r>
              <a:rPr kumimoji="0" lang="en-US" altLang="zh-CN"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a:t>
            </a:r>
            <a:r>
              <a:rPr kumimoji="0" lang="zh-CN" altLang="en-US" sz="2400" b="1"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rPr>
              <a:t>空腹痛／夜间痛）</a:t>
            </a:r>
            <a:endParaRPr kumimoji="0" lang="zh-CN" altLang="en-US" sz="2400" b="0" i="0" u="none" strike="noStrike" kern="0" cap="none" spc="0" normalizeH="0" baseline="0" noProof="0" smtClean="0">
              <a:ln>
                <a:noFill/>
              </a:ln>
              <a:solidFill>
                <a:schemeClr val="tx1"/>
              </a:solidFill>
              <a:effectLst/>
              <a:uLnTx/>
              <a:uFillTx/>
              <a:latin typeface="仿宋_GB2312" panose="02010609030101010101" charset="-122"/>
              <a:ea typeface="仿宋_GB2312" panose="02010609030101010101" charset="-122"/>
              <a:cs typeface="+mn-cs"/>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特殊类型的消化性溃疡</a:t>
            </a:r>
            <a:endParaRPr lang="zh-CN" altLang="en-US"/>
          </a:p>
        </p:txBody>
      </p:sp>
      <p:sp>
        <p:nvSpPr>
          <p:cNvPr id="3" name="图形 19"/>
          <p:cNvSpPr/>
          <p:nvPr>
            <p:custDataLst>
              <p:tags r:id="rId2"/>
            </p:custDataLst>
          </p:nvPr>
        </p:nvSpPr>
        <p:spPr>
          <a:xfrm>
            <a:off x="6164874" y="1469889"/>
            <a:ext cx="2871837" cy="4250916"/>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2">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 name="文本框 31"/>
          <p:cNvSpPr txBox="1"/>
          <p:nvPr>
            <p:custDataLst>
              <p:tags r:id="rId3"/>
            </p:custDataLst>
          </p:nvPr>
        </p:nvSpPr>
        <p:spPr>
          <a:xfrm>
            <a:off x="6574781" y="2523698"/>
            <a:ext cx="2051194" cy="441438"/>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2"/>
                </a:solidFill>
              </a:rPr>
              <a:t>幽门管溃疡</a:t>
            </a:r>
            <a:endParaRPr lang="zh-CN" altLang="en-US" sz="2000" b="1" dirty="0">
              <a:solidFill>
                <a:schemeClr val="accent2"/>
              </a:solidFill>
            </a:endParaRPr>
          </a:p>
        </p:txBody>
      </p:sp>
      <p:sp>
        <p:nvSpPr>
          <p:cNvPr id="5" name="文本框 32"/>
          <p:cNvSpPr txBox="1"/>
          <p:nvPr>
            <p:custDataLst>
              <p:tags r:id="rId4"/>
            </p:custDataLst>
          </p:nvPr>
        </p:nvSpPr>
        <p:spPr>
          <a:xfrm>
            <a:off x="6574781" y="3170090"/>
            <a:ext cx="2052023" cy="1625521"/>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Bef>
                <a:spcPts val="0"/>
              </a:spcBef>
              <a:spcAft>
                <a:spcPts val="0"/>
              </a:spcAft>
            </a:pPr>
            <a:r>
              <a:rPr lang="zh-CN" altLang="en-US" sz="1400" kern="0" spc="0" dirty="0">
                <a:ln>
                  <a:noFill/>
                  <a:prstDash val="sysDot"/>
                </a:ln>
                <a:solidFill>
                  <a:schemeClr val="tx1">
                    <a:lumMod val="85000"/>
                    <a:lumOff val="15000"/>
                  </a:schemeClr>
                </a:solidFill>
                <a:latin typeface="+mn-ea"/>
                <a:ea typeface="+mn-ea"/>
                <a:sym typeface="+mn-ea"/>
              </a:rPr>
              <a:t>缺乏典型溃疡的周期性和节律性</a:t>
            </a:r>
            <a:endParaRPr lang="en-US" altLang="zh-CN" sz="1400" kern="0" spc="0" dirty="0">
              <a:ln>
                <a:noFill/>
                <a:prstDash val="sysDot"/>
              </a:ln>
              <a:solidFill>
                <a:schemeClr val="tx1">
                  <a:lumMod val="85000"/>
                  <a:lumOff val="15000"/>
                </a:schemeClr>
              </a:solidFill>
              <a:latin typeface="+mn-ea"/>
              <a:ea typeface="+mn-ea"/>
              <a:sym typeface="+mn-ea"/>
            </a:endParaRPr>
          </a:p>
          <a:p>
            <a:pPr algn="ctr">
              <a:lnSpc>
                <a:spcPct val="140000"/>
              </a:lnSpc>
              <a:spcBef>
                <a:spcPts val="0"/>
              </a:spcBef>
              <a:spcAft>
                <a:spcPts val="0"/>
              </a:spcAft>
            </a:pPr>
            <a:r>
              <a:rPr lang="zh-CN" altLang="zh-CN" sz="1400" kern="0" spc="0" dirty="0">
                <a:ln>
                  <a:noFill/>
                  <a:prstDash val="sysDot"/>
                </a:ln>
                <a:solidFill>
                  <a:schemeClr val="tx1">
                    <a:lumMod val="85000"/>
                    <a:lumOff val="15000"/>
                  </a:schemeClr>
                </a:solidFill>
                <a:latin typeface="+mn-ea"/>
                <a:ea typeface="+mn-ea"/>
                <a:sym typeface="+mn-ea"/>
              </a:rPr>
              <a:t>对抗酸药反应差</a:t>
            </a:r>
            <a:endParaRPr lang="en-US" altLang="zh-CN" sz="1400" kern="0" spc="0" dirty="0">
              <a:ln>
                <a:noFill/>
                <a:prstDash val="sysDot"/>
              </a:ln>
              <a:solidFill>
                <a:schemeClr val="tx1">
                  <a:lumMod val="85000"/>
                  <a:lumOff val="15000"/>
                </a:schemeClr>
              </a:solidFill>
              <a:latin typeface="+mn-ea"/>
              <a:ea typeface="+mn-ea"/>
              <a:sym typeface="+mn-ea"/>
            </a:endParaRPr>
          </a:p>
          <a:p>
            <a:pPr algn="ctr">
              <a:lnSpc>
                <a:spcPct val="140000"/>
              </a:lnSpc>
              <a:spcBef>
                <a:spcPts val="0"/>
              </a:spcBef>
              <a:spcAft>
                <a:spcPts val="0"/>
              </a:spcAft>
            </a:pPr>
            <a:r>
              <a:rPr lang="zh-CN" altLang="zh-CN" sz="1400" kern="0" spc="0" dirty="0">
                <a:ln>
                  <a:noFill/>
                  <a:prstDash val="sysDot"/>
                </a:ln>
                <a:solidFill>
                  <a:schemeClr val="tx1">
                    <a:lumMod val="85000"/>
                    <a:lumOff val="15000"/>
                  </a:schemeClr>
                </a:solidFill>
                <a:latin typeface="+mn-ea"/>
                <a:ea typeface="+mn-ea"/>
                <a:sym typeface="+mn-ea"/>
              </a:rPr>
              <a:t>容易出现并发症</a:t>
            </a:r>
            <a:endParaRPr lang="zh-CN" altLang="zh-CN" sz="1400" kern="0" spc="0" dirty="0">
              <a:ln>
                <a:noFill/>
                <a:prstDash val="sysDot"/>
              </a:ln>
              <a:solidFill>
                <a:schemeClr val="tx1">
                  <a:lumMod val="85000"/>
                  <a:lumOff val="15000"/>
                </a:schemeClr>
              </a:solidFill>
              <a:latin typeface="+mn-ea"/>
              <a:ea typeface="+mn-ea"/>
              <a:sym typeface="+mn-ea"/>
            </a:endParaRPr>
          </a:p>
        </p:txBody>
      </p:sp>
      <p:sp>
        <p:nvSpPr>
          <p:cNvPr id="6" name="椭圆 34"/>
          <p:cNvSpPr/>
          <p:nvPr>
            <p:custDataLst>
              <p:tags r:id="rId5"/>
            </p:custDataLst>
          </p:nvPr>
        </p:nvSpPr>
        <p:spPr>
          <a:xfrm>
            <a:off x="7153961" y="1230085"/>
            <a:ext cx="894494" cy="894494"/>
          </a:xfrm>
          <a:prstGeom prst="ellipse">
            <a:avLst/>
          </a:prstGeom>
          <a:gradFill>
            <a:gsLst>
              <a:gs pos="93000">
                <a:schemeClr val="accent2">
                  <a:alpha val="100000"/>
                </a:schemeClr>
              </a:gs>
              <a:gs pos="0">
                <a:schemeClr val="accent2">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3" name="图片 15" descr="343439383331313b343532303033313bd3a6d3c3c9ccb3c7"/>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7413678" y="1490633"/>
            <a:ext cx="374227" cy="374227"/>
          </a:xfrm>
          <a:prstGeom prst="rect">
            <a:avLst/>
          </a:prstGeom>
        </p:spPr>
      </p:pic>
      <p:sp>
        <p:nvSpPr>
          <p:cNvPr id="7" name="图形 19"/>
          <p:cNvSpPr/>
          <p:nvPr>
            <p:custDataLst>
              <p:tags r:id="rId9"/>
            </p:custDataLst>
          </p:nvPr>
        </p:nvSpPr>
        <p:spPr>
          <a:xfrm>
            <a:off x="2330502" y="1469889"/>
            <a:ext cx="2871837" cy="4250916"/>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1">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solidFill>
            </a:endParaRPr>
          </a:p>
        </p:txBody>
      </p:sp>
      <p:sp>
        <p:nvSpPr>
          <p:cNvPr id="8" name="文本框 11"/>
          <p:cNvSpPr txBox="1"/>
          <p:nvPr>
            <p:custDataLst>
              <p:tags r:id="rId10"/>
            </p:custDataLst>
          </p:nvPr>
        </p:nvSpPr>
        <p:spPr>
          <a:xfrm>
            <a:off x="2740408" y="2523698"/>
            <a:ext cx="2051194" cy="441438"/>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rPr>
              <a:t>复合性溃疡</a:t>
            </a:r>
            <a:endParaRPr lang="zh-CN" altLang="en-US" sz="2000" b="1" dirty="0">
              <a:solidFill>
                <a:schemeClr val="accent1"/>
              </a:solidFill>
            </a:endParaRPr>
          </a:p>
        </p:txBody>
      </p:sp>
      <p:sp>
        <p:nvSpPr>
          <p:cNvPr id="9" name="文本框 13"/>
          <p:cNvSpPr txBox="1"/>
          <p:nvPr>
            <p:custDataLst>
              <p:tags r:id="rId11"/>
            </p:custDataLst>
          </p:nvPr>
        </p:nvSpPr>
        <p:spPr>
          <a:xfrm>
            <a:off x="2740408" y="3170090"/>
            <a:ext cx="2052023" cy="1625521"/>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Bef>
                <a:spcPts val="0"/>
              </a:spcBef>
              <a:spcAft>
                <a:spcPts val="0"/>
              </a:spcAft>
            </a:pPr>
            <a:r>
              <a:rPr lang="zh-CN" altLang="en-US" sz="1400" kern="0" spc="0" dirty="0">
                <a:ln>
                  <a:noFill/>
                  <a:prstDash val="sysDot"/>
                </a:ln>
                <a:solidFill>
                  <a:schemeClr val="tx1">
                    <a:lumMod val="85000"/>
                    <a:lumOff val="15000"/>
                  </a:schemeClr>
                </a:solidFill>
                <a:latin typeface="+mn-ea"/>
                <a:ea typeface="+mn-ea"/>
                <a:sym typeface="+mn-ea"/>
              </a:rPr>
              <a:t>单击此处添加文本内容，简明阐述您的观点。根据需要可增减文字</a:t>
            </a:r>
            <a:endParaRPr lang="zh-CN" altLang="en-US" sz="1400" kern="0" spc="0" dirty="0">
              <a:ln>
                <a:noFill/>
                <a:prstDash val="sysDot"/>
              </a:ln>
              <a:solidFill>
                <a:schemeClr val="tx1">
                  <a:lumMod val="85000"/>
                  <a:lumOff val="15000"/>
                </a:schemeClr>
              </a:solidFill>
              <a:latin typeface="+mn-ea"/>
              <a:ea typeface="+mn-ea"/>
              <a:sym typeface="+mn-ea"/>
            </a:endParaRPr>
          </a:p>
        </p:txBody>
      </p:sp>
      <p:sp>
        <p:nvSpPr>
          <p:cNvPr id="10" name="椭圆 21"/>
          <p:cNvSpPr/>
          <p:nvPr>
            <p:custDataLst>
              <p:tags r:id="rId12"/>
            </p:custDataLst>
          </p:nvPr>
        </p:nvSpPr>
        <p:spPr>
          <a:xfrm>
            <a:off x="3319589" y="1230085"/>
            <a:ext cx="894494" cy="894494"/>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5" name="图片 11" descr="343439383331313b343532303032373bbfcdbba7b5b5b0b8"/>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578478" y="1488974"/>
            <a:ext cx="376337" cy="376337"/>
          </a:xfrm>
          <a:prstGeom prst="rect">
            <a:avLst/>
          </a:prstGeom>
        </p:spPr>
      </p:pic>
    </p:spTree>
    <p:custDataLst>
      <p:tags r:id="rId16"/>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p:nvPr>
        </p:nvSpPr>
        <p:spPr>
          <a:xfrm>
            <a:off x="259080" y="0"/>
            <a:ext cx="8884920" cy="759460"/>
          </a:xfrm>
        </p:spPr>
        <p:txBody>
          <a:bodyPr vert="horz" wrap="square" lIns="91440" tIns="45720" rIns="91440" bIns="45720" anchor="ctr" anchorCtr="0"/>
          <a:p>
            <a:pPr eaLnBrk="1" hangingPunct="1"/>
            <a:r>
              <a:rPr lang="en-US" altLang="zh-CN" dirty="0">
                <a:latin typeface="仿宋_GB2312" panose="02010609030101010101" charset="-122"/>
                <a:ea typeface="仿宋_GB2312" panose="02010609030101010101" charset="-122"/>
              </a:rPr>
              <a:t>【</a:t>
            </a:r>
            <a:r>
              <a:rPr lang="zh-CN" altLang="en-US" dirty="0">
                <a:latin typeface="仿宋_GB2312" panose="02010609030101010101" charset="-122"/>
                <a:ea typeface="仿宋_GB2312" panose="02010609030101010101" charset="-122"/>
              </a:rPr>
              <a:t>并 发 症</a:t>
            </a:r>
            <a:r>
              <a:rPr lang="en-US" altLang="zh-CN" dirty="0">
                <a:latin typeface="仿宋_GB2312" panose="02010609030101010101" charset="-122"/>
                <a:ea typeface="仿宋_GB2312" panose="02010609030101010101" charset="-122"/>
              </a:rPr>
              <a:t>】</a:t>
            </a:r>
            <a:endParaRPr lang="en-US" altLang="zh-CN" dirty="0">
              <a:latin typeface="仿宋_GB2312" panose="02010609030101010101" charset="-122"/>
              <a:ea typeface="仿宋_GB2312" panose="02010609030101010101" charset="-122"/>
            </a:endParaRPr>
          </a:p>
        </p:txBody>
      </p:sp>
      <p:sp>
        <p:nvSpPr>
          <p:cNvPr id="53251" name="Rectangle 3"/>
          <p:cNvSpPr>
            <a:spLocks noGrp="1"/>
          </p:cNvSpPr>
          <p:nvPr>
            <p:ph idx="1"/>
          </p:nvPr>
        </p:nvSpPr>
        <p:spPr>
          <a:xfrm>
            <a:off x="611505" y="1484630"/>
            <a:ext cx="4015740" cy="2952750"/>
          </a:xfrm>
        </p:spPr>
        <p:txBody>
          <a:bodyPr vert="horz" wrap="square" lIns="91440" tIns="45720" rIns="91440" bIns="45720" anchor="t" anchorCtr="0">
            <a:normAutofit lnSpcReduction="10000"/>
          </a:bodyPr>
          <a:p>
            <a:pPr algn="just" eaLnBrk="1" hangingPunct="1">
              <a:lnSpc>
                <a:spcPct val="150000"/>
              </a:lnSpc>
              <a:buClr>
                <a:srgbClr val="FFFF00"/>
              </a:buClr>
              <a:buFont typeface="Wingdings" panose="05000000000000000000" pitchFamily="2" charset="2"/>
              <a:buChar char="q"/>
            </a:pPr>
            <a:r>
              <a:rPr lang="zh-CN" altLang="en-US" sz="2400" dirty="0">
                <a:latin typeface="仿宋_GB2312" panose="02010609030101010101" charset="-122"/>
                <a:ea typeface="仿宋_GB2312" panose="02010609030101010101" charset="-122"/>
              </a:rPr>
              <a:t>出血</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消化性溃疡是上消化道出血最常见的病因</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出血量</a:t>
            </a:r>
            <a:r>
              <a:rPr lang="en-US" altLang="zh-CN" sz="2400" dirty="0">
                <a:latin typeface="仿宋_GB2312" panose="02010609030101010101" charset="-122"/>
                <a:ea typeface="仿宋_GB2312" panose="02010609030101010101" charset="-122"/>
              </a:rPr>
              <a:t>&gt;1000ml</a:t>
            </a:r>
            <a:r>
              <a:rPr lang="zh-CN" altLang="en-US" sz="2400" dirty="0">
                <a:latin typeface="仿宋_GB2312" panose="02010609030101010101" charset="-122"/>
                <a:ea typeface="仿宋_GB2312" panose="02010609030101010101" charset="-122"/>
              </a:rPr>
              <a:t>可出现循环衰竭</a:t>
            </a:r>
            <a:endParaRPr lang="zh-CN" altLang="en-US" sz="2400" dirty="0">
              <a:latin typeface="仿宋_GB2312" panose="02010609030101010101" charset="-122"/>
              <a:ea typeface="仿宋_GB2312" panose="02010609030101010101" charset="-122"/>
            </a:endParaRPr>
          </a:p>
        </p:txBody>
      </p:sp>
      <p:sp>
        <p:nvSpPr>
          <p:cNvPr id="54274" name="Rectangle 3"/>
          <p:cNvSpPr>
            <a:spLocks noGrp="1"/>
          </p:cNvSpPr>
          <p:nvPr/>
        </p:nvSpPr>
        <p:spPr>
          <a:xfrm>
            <a:off x="5797550" y="927100"/>
            <a:ext cx="4302760" cy="477837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2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a:lstStyle>
          <a:p>
            <a:pPr algn="just" eaLnBrk="1" hangingPunct="1">
              <a:lnSpc>
                <a:spcPct val="150000"/>
              </a:lnSpc>
              <a:buClr>
                <a:srgbClr val="FFFF00"/>
              </a:buClr>
              <a:buFont typeface="Wingdings" panose="05000000000000000000" pitchFamily="2" charset="2"/>
              <a:buChar char="q"/>
            </a:pPr>
            <a:r>
              <a:rPr lang="zh-CN" altLang="en-US" sz="2400" dirty="0">
                <a:latin typeface="仿宋_GB2312" panose="02010609030101010101" charset="-122"/>
                <a:ea typeface="仿宋_GB2312" panose="02010609030101010101" charset="-122"/>
              </a:rPr>
              <a:t>穿孔</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 溃疡破入腹腔引起弥漫性腹膜炎</a:t>
            </a:r>
            <a:r>
              <a:rPr lang="en-US" altLang="zh-CN" sz="2400" dirty="0">
                <a:latin typeface="仿宋_GB2312" panose="02010609030101010101" charset="-122"/>
                <a:ea typeface="仿宋_GB2312" panose="02010609030101010101" charset="-122"/>
              </a:rPr>
              <a:t>(</a:t>
            </a:r>
            <a:r>
              <a:rPr lang="zh-CN" altLang="en-US" sz="2400" dirty="0">
                <a:latin typeface="仿宋_GB2312" panose="02010609030101010101" charset="-122"/>
                <a:ea typeface="仿宋_GB2312" panose="02010609030101010101" charset="-122"/>
              </a:rPr>
              <a:t>游离穿孔</a:t>
            </a:r>
            <a:r>
              <a:rPr lang="en-US" altLang="zh-CN" sz="2400" dirty="0">
                <a:latin typeface="仿宋_GB2312" panose="02010609030101010101" charset="-122"/>
                <a:ea typeface="仿宋_GB2312" panose="02010609030101010101" charset="-122"/>
              </a:rPr>
              <a:t>)</a:t>
            </a:r>
            <a:endParaRPr lang="en-US" altLang="zh-CN"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溃疡穿孔至受阻于毗邻实质性器官</a:t>
            </a:r>
            <a:r>
              <a:rPr lang="en-US" altLang="zh-CN" sz="2400" dirty="0">
                <a:latin typeface="仿宋_GB2312" panose="02010609030101010101" charset="-122"/>
                <a:ea typeface="仿宋_GB2312" panose="02010609030101010101" charset="-122"/>
              </a:rPr>
              <a:t>(</a:t>
            </a:r>
            <a:r>
              <a:rPr lang="zh-CN" altLang="en-US" sz="2400" dirty="0">
                <a:latin typeface="仿宋_GB2312" panose="02010609030101010101" charset="-122"/>
                <a:ea typeface="仿宋_GB2312" panose="02010609030101010101" charset="-122"/>
              </a:rPr>
              <a:t>穿透性溃疡</a:t>
            </a:r>
            <a:r>
              <a:rPr lang="en-US" altLang="zh-CN" sz="2400" dirty="0">
                <a:latin typeface="仿宋_GB2312" panose="02010609030101010101" charset="-122"/>
                <a:ea typeface="仿宋_GB2312" panose="02010609030101010101" charset="-122"/>
              </a:rPr>
              <a:t>) </a:t>
            </a:r>
            <a:endParaRPr lang="en-US" altLang="zh-CN"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溃疡穿孔入空腔器官形成瘘管</a:t>
            </a:r>
            <a:endParaRPr lang="zh-CN" altLang="en-US" sz="2400" dirty="0">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a:spLocks noGrp="1"/>
          </p:cNvSpPr>
          <p:nvPr>
            <p:ph idx="1"/>
          </p:nvPr>
        </p:nvSpPr>
        <p:spPr>
          <a:xfrm>
            <a:off x="488315" y="1106805"/>
            <a:ext cx="4843780" cy="4248150"/>
          </a:xfrm>
        </p:spPr>
        <p:txBody>
          <a:bodyPr vert="horz" wrap="square" lIns="91440" tIns="45720" rIns="91440" bIns="45720" anchor="t" anchorCtr="0">
            <a:normAutofit lnSpcReduction="10000"/>
          </a:bodyPr>
          <a:p>
            <a:pPr algn="just" eaLnBrk="1" hangingPunct="1">
              <a:lnSpc>
                <a:spcPct val="150000"/>
              </a:lnSpc>
              <a:buClr>
                <a:srgbClr val="FFFF00"/>
              </a:buClr>
              <a:buFont typeface="Wingdings" panose="05000000000000000000" pitchFamily="2" charset="2"/>
              <a:buChar char="q"/>
            </a:pPr>
            <a:r>
              <a:rPr lang="zh-CN" altLang="en-US" sz="2400" dirty="0">
                <a:latin typeface="仿宋_GB2312" panose="02010609030101010101" charset="-122"/>
                <a:ea typeface="仿宋_GB2312" panose="02010609030101010101" charset="-122"/>
              </a:rPr>
              <a:t>幽门梗阻   </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暂时性梗阻：因炎症水肿和幽门部痉挛而引起</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持久性梗阻：瘢痕收缩</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呕吐物含发酵酸性宿食</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清晨空腹时检查胃内有振水声，插胃管抽液量</a:t>
            </a:r>
            <a:r>
              <a:rPr lang="en-US" altLang="zh-CN" sz="2400" dirty="0">
                <a:latin typeface="仿宋_GB2312" panose="02010609030101010101" charset="-122"/>
                <a:ea typeface="仿宋_GB2312" panose="02010609030101010101" charset="-122"/>
              </a:rPr>
              <a:t>&gt;200ml</a:t>
            </a:r>
            <a:endParaRPr lang="en-US" altLang="zh-CN" sz="2400" dirty="0">
              <a:latin typeface="仿宋_GB2312" panose="02010609030101010101" charset="-122"/>
              <a:ea typeface="仿宋_GB2312" panose="02010609030101010101" charset="-122"/>
            </a:endParaRPr>
          </a:p>
        </p:txBody>
      </p:sp>
      <p:sp>
        <p:nvSpPr>
          <p:cNvPr id="57347" name="Rectangle 4"/>
          <p:cNvSpPr/>
          <p:nvPr/>
        </p:nvSpPr>
        <p:spPr>
          <a:xfrm>
            <a:off x="6515735" y="1033145"/>
            <a:ext cx="4794250" cy="4791710"/>
          </a:xfrm>
          <a:prstGeom prst="rect">
            <a:avLst/>
          </a:prstGeom>
          <a:noFill/>
          <a:ln w="9525">
            <a:noFill/>
          </a:ln>
        </p:spPr>
        <p:txBody>
          <a:bodyPr wrap="none">
            <a:noAutofit/>
          </a:bodyPr>
          <a:p>
            <a:pPr algn="l">
              <a:lnSpc>
                <a:spcPct val="135000"/>
              </a:lnSpc>
              <a:spcBef>
                <a:spcPct val="20000"/>
              </a:spcBef>
              <a:buClr>
                <a:srgbClr val="FFFF00"/>
              </a:buClr>
              <a:buFont typeface="Wingdings" panose="05000000000000000000" pitchFamily="2" charset="2"/>
              <a:buChar char="q"/>
            </a:pPr>
            <a:r>
              <a:rPr lang="zh-CN" altLang="en-US" sz="2400" b="1" dirty="0">
                <a:latin typeface="仿宋_GB2312" panose="02010609030101010101" charset="-122"/>
                <a:ea typeface="仿宋_GB2312" panose="02010609030101010101" charset="-122"/>
              </a:rPr>
              <a:t>　癌变</a:t>
            </a:r>
            <a:endParaRPr lang="zh-CN" altLang="en-US" sz="2400" b="1" dirty="0">
              <a:latin typeface="仿宋_GB2312" panose="02010609030101010101" charset="-122"/>
              <a:ea typeface="仿宋_GB2312" panose="02010609030101010101" charset="-122"/>
            </a:endParaRPr>
          </a:p>
          <a:p>
            <a:pPr indent="0" algn="l">
              <a:lnSpc>
                <a:spcPct val="135000"/>
              </a:lnSpc>
              <a:spcBef>
                <a:spcPct val="20000"/>
              </a:spcBef>
              <a:buClr>
                <a:srgbClr val="FFFF00"/>
              </a:buClr>
              <a:buFont typeface="Wingdings" panose="05000000000000000000" pitchFamily="2" charset="2"/>
              <a:buNone/>
            </a:pPr>
            <a:endParaRPr lang="zh-CN" altLang="en-US" sz="2400" b="1" dirty="0">
              <a:latin typeface="仿宋_GB2312" panose="02010609030101010101" charset="-122"/>
              <a:ea typeface="仿宋_GB2312" panose="02010609030101010101" charset="-122"/>
            </a:endParaRPr>
          </a:p>
        </p:txBody>
      </p:sp>
      <p:sp>
        <p:nvSpPr>
          <p:cNvPr id="2" name="文本框 1"/>
          <p:cNvSpPr txBox="1"/>
          <p:nvPr/>
        </p:nvSpPr>
        <p:spPr>
          <a:xfrm>
            <a:off x="6026150" y="1763395"/>
            <a:ext cx="5435600" cy="4523105"/>
          </a:xfrm>
          <a:prstGeom prst="rect">
            <a:avLst/>
          </a:prstGeom>
          <a:noFill/>
        </p:spPr>
        <p:txBody>
          <a:bodyPr wrap="square" rtlCol="0" anchor="t">
            <a:spAutoFit/>
          </a:bodyPr>
          <a:p>
            <a:pPr algn="l" eaLnBrk="1" hangingPunct="1">
              <a:lnSpc>
                <a:spcPct val="150000"/>
              </a:lnSpc>
              <a:buSzTx/>
            </a:pPr>
            <a:r>
              <a:rPr lang="zh-CN" altLang="en-US" sz="2400" dirty="0">
                <a:solidFill>
                  <a:srgbClr val="BD1F97"/>
                </a:solidFill>
                <a:latin typeface="仿宋_GB2312" panose="02010609030101010101" charset="-122"/>
                <a:ea typeface="仿宋_GB2312" panose="02010609030101010101" charset="-122"/>
                <a:sym typeface="+mn-ea"/>
              </a:rPr>
              <a:t>少数</a:t>
            </a:r>
            <a:r>
              <a:rPr lang="en-US" altLang="zh-CN" sz="2400" dirty="0">
                <a:solidFill>
                  <a:srgbClr val="BD1F97"/>
                </a:solidFill>
                <a:latin typeface="仿宋_GB2312" panose="02010609030101010101" charset="-122"/>
                <a:ea typeface="仿宋_GB2312" panose="02010609030101010101" charset="-122"/>
                <a:sym typeface="+mn-ea"/>
              </a:rPr>
              <a:t>GU(</a:t>
            </a:r>
            <a:r>
              <a:rPr lang="zh-CN" altLang="en-US" sz="2400" dirty="0">
                <a:solidFill>
                  <a:srgbClr val="BD1F97"/>
                </a:solidFill>
                <a:latin typeface="仿宋_GB2312" panose="02010609030101010101" charset="-122"/>
                <a:ea typeface="仿宋_GB2312" panose="02010609030101010101" charset="-122"/>
                <a:sym typeface="+mn-ea"/>
              </a:rPr>
              <a:t>胃溃疡</a:t>
            </a:r>
            <a:r>
              <a:rPr lang="en-US" altLang="zh-CN" sz="2400" dirty="0">
                <a:solidFill>
                  <a:srgbClr val="BD1F97"/>
                </a:solidFill>
                <a:latin typeface="仿宋_GB2312" panose="02010609030101010101" charset="-122"/>
                <a:ea typeface="仿宋_GB2312" panose="02010609030101010101" charset="-122"/>
                <a:sym typeface="+mn-ea"/>
              </a:rPr>
              <a:t>)</a:t>
            </a:r>
            <a:r>
              <a:rPr lang="zh-CN" altLang="en-US" sz="2400" dirty="0">
                <a:solidFill>
                  <a:srgbClr val="BD1F97"/>
                </a:solidFill>
                <a:latin typeface="仿宋_GB2312" panose="02010609030101010101" charset="-122"/>
                <a:ea typeface="仿宋_GB2312" panose="02010609030101010101" charset="-122"/>
                <a:sym typeface="+mn-ea"/>
              </a:rPr>
              <a:t>可发生癌变</a:t>
            </a:r>
            <a:r>
              <a:rPr lang="en-US" altLang="zh-CN" sz="2400" dirty="0">
                <a:solidFill>
                  <a:srgbClr val="BD1F97"/>
                </a:solidFill>
                <a:latin typeface="仿宋_GB2312" panose="02010609030101010101" charset="-122"/>
                <a:ea typeface="仿宋_GB2312" panose="02010609030101010101" charset="-122"/>
                <a:sym typeface="+mn-ea"/>
              </a:rPr>
              <a:t>,</a:t>
            </a:r>
            <a:r>
              <a:rPr lang="zh-CN" altLang="en-US" sz="2400" dirty="0">
                <a:solidFill>
                  <a:srgbClr val="BD1F97"/>
                </a:solidFill>
                <a:latin typeface="仿宋_GB2312" panose="02010609030101010101" charset="-122"/>
                <a:ea typeface="仿宋_GB2312" panose="02010609030101010101" charset="-122"/>
                <a:sym typeface="+mn-ea"/>
              </a:rPr>
              <a:t>癌变率在</a:t>
            </a:r>
            <a:r>
              <a:rPr lang="en-US" altLang="zh-CN" sz="2400" dirty="0">
                <a:solidFill>
                  <a:srgbClr val="BD1F97"/>
                </a:solidFill>
                <a:latin typeface="仿宋_GB2312" panose="02010609030101010101" charset="-122"/>
                <a:ea typeface="仿宋_GB2312" panose="02010609030101010101" charset="-122"/>
                <a:sym typeface="+mn-ea"/>
              </a:rPr>
              <a:t>1%</a:t>
            </a:r>
            <a:r>
              <a:rPr lang="zh-CN" altLang="en-US" sz="2400" dirty="0">
                <a:solidFill>
                  <a:srgbClr val="BD1F97"/>
                </a:solidFill>
                <a:latin typeface="仿宋_GB2312" panose="02010609030101010101" charset="-122"/>
                <a:ea typeface="仿宋_GB2312" panose="02010609030101010101" charset="-122"/>
                <a:sym typeface="+mn-ea"/>
              </a:rPr>
              <a:t>以下</a:t>
            </a:r>
            <a:r>
              <a:rPr lang="en-US" altLang="zh-CN" sz="2400" dirty="0">
                <a:solidFill>
                  <a:srgbClr val="BD1F97"/>
                </a:solidFill>
                <a:latin typeface="仿宋_GB2312" panose="02010609030101010101" charset="-122"/>
                <a:ea typeface="仿宋_GB2312" panose="02010609030101010101" charset="-122"/>
                <a:sym typeface="+mn-ea"/>
              </a:rPr>
              <a:t>.</a:t>
            </a:r>
            <a:endParaRPr lang="en-US" altLang="zh-CN" sz="2400" kern="1200" dirty="0">
              <a:solidFill>
                <a:srgbClr val="BD1F97"/>
              </a:solidFill>
              <a:latin typeface="仿宋_GB2312" panose="02010609030101010101" charset="-122"/>
              <a:ea typeface="仿宋_GB2312" panose="02010609030101010101" charset="-122"/>
              <a:cs typeface="+mn-cs"/>
            </a:endParaRPr>
          </a:p>
          <a:p>
            <a:pPr algn="l" eaLnBrk="1" hangingPunct="1">
              <a:lnSpc>
                <a:spcPct val="150000"/>
              </a:lnSpc>
              <a:buSzTx/>
            </a:pPr>
            <a:r>
              <a:rPr lang="en-US" altLang="zh-CN" sz="2400" dirty="0">
                <a:solidFill>
                  <a:srgbClr val="BD1F97"/>
                </a:solidFill>
                <a:latin typeface="仿宋_GB2312" panose="02010609030101010101" charset="-122"/>
                <a:ea typeface="仿宋_GB2312" panose="02010609030101010101" charset="-122"/>
                <a:sym typeface="+mn-ea"/>
              </a:rPr>
              <a:t>◆ DU(</a:t>
            </a:r>
            <a:r>
              <a:rPr lang="zh-CN" altLang="en-US" sz="2400" dirty="0">
                <a:solidFill>
                  <a:srgbClr val="BD1F97"/>
                </a:solidFill>
                <a:latin typeface="仿宋_GB2312" panose="02010609030101010101" charset="-122"/>
                <a:ea typeface="仿宋_GB2312" panose="02010609030101010101" charset="-122"/>
                <a:sym typeface="+mn-ea"/>
              </a:rPr>
              <a:t>十二指肠溃疡</a:t>
            </a:r>
            <a:r>
              <a:rPr lang="en-US" altLang="zh-CN" sz="2400" dirty="0">
                <a:solidFill>
                  <a:srgbClr val="BD1F97"/>
                </a:solidFill>
                <a:latin typeface="仿宋_GB2312" panose="02010609030101010101" charset="-122"/>
                <a:ea typeface="仿宋_GB2312" panose="02010609030101010101" charset="-122"/>
                <a:sym typeface="+mn-ea"/>
              </a:rPr>
              <a:t>)</a:t>
            </a:r>
            <a:r>
              <a:rPr lang="zh-CN" altLang="en-US" sz="2400" dirty="0">
                <a:solidFill>
                  <a:srgbClr val="BD1F97"/>
                </a:solidFill>
                <a:latin typeface="仿宋_GB2312" panose="02010609030101010101" charset="-122"/>
                <a:ea typeface="仿宋_GB2312" panose="02010609030101010101" charset="-122"/>
                <a:sym typeface="+mn-ea"/>
              </a:rPr>
              <a:t>一般不会发生癌变</a:t>
            </a:r>
            <a:r>
              <a:rPr lang="en-US" altLang="zh-CN" sz="2400" dirty="0">
                <a:solidFill>
                  <a:srgbClr val="BD1F97"/>
                </a:solidFill>
                <a:latin typeface="仿宋_GB2312" panose="02010609030101010101" charset="-122"/>
                <a:ea typeface="仿宋_GB2312" panose="02010609030101010101" charset="-122"/>
                <a:sym typeface="+mn-ea"/>
              </a:rPr>
              <a:t>.</a:t>
            </a:r>
            <a:r>
              <a:rPr lang="en-US" altLang="zh-CN" sz="2400" dirty="0">
                <a:latin typeface="仿宋_GB2312" panose="02010609030101010101" charset="-122"/>
                <a:ea typeface="仿宋_GB2312" panose="02010609030101010101" charset="-122"/>
                <a:sym typeface="+mn-ea"/>
              </a:rPr>
              <a:t> </a:t>
            </a:r>
            <a:endParaRPr lang="en-US" altLang="zh-CN" sz="2400" kern="1200" dirty="0">
              <a:latin typeface="仿宋_GB2312" panose="02010609030101010101" charset="-122"/>
              <a:ea typeface="仿宋_GB2312" panose="02010609030101010101" charset="-122"/>
              <a:cs typeface="+mn-cs"/>
            </a:endParaRPr>
          </a:p>
          <a:p>
            <a:pPr algn="l" eaLnBrk="1" hangingPunct="1">
              <a:lnSpc>
                <a:spcPct val="150000"/>
              </a:lnSpc>
              <a:buSzTx/>
            </a:pPr>
            <a:r>
              <a:rPr lang="en-US" altLang="zh-CN" sz="2400" dirty="0">
                <a:solidFill>
                  <a:schemeClr val="hlink"/>
                </a:solidFill>
                <a:latin typeface="仿宋_GB2312" panose="02010609030101010101" charset="-122"/>
                <a:ea typeface="仿宋_GB2312" panose="02010609030101010101" charset="-122"/>
                <a:sym typeface="+mn-ea"/>
              </a:rPr>
              <a:t>◆</a:t>
            </a:r>
            <a:r>
              <a:rPr lang="zh-CN" altLang="en-US" sz="2400" dirty="0">
                <a:solidFill>
                  <a:schemeClr val="hlink"/>
                </a:solidFill>
                <a:latin typeface="仿宋_GB2312" panose="02010609030101010101" charset="-122"/>
                <a:ea typeface="仿宋_GB2312" panose="02010609030101010101" charset="-122"/>
                <a:sym typeface="+mn-ea"/>
              </a:rPr>
              <a:t>对中年以上病人</a:t>
            </a:r>
            <a:r>
              <a:rPr lang="en-US" altLang="zh-CN" sz="2400" dirty="0">
                <a:solidFill>
                  <a:schemeClr val="hlink"/>
                </a:solidFill>
                <a:latin typeface="仿宋_GB2312" panose="02010609030101010101" charset="-122"/>
                <a:ea typeface="仿宋_GB2312" panose="02010609030101010101" charset="-122"/>
                <a:sym typeface="+mn-ea"/>
              </a:rPr>
              <a:t>,</a:t>
            </a:r>
            <a:r>
              <a:rPr lang="zh-CN" altLang="en-US" sz="2400" dirty="0">
                <a:solidFill>
                  <a:schemeClr val="hlink"/>
                </a:solidFill>
                <a:latin typeface="仿宋_GB2312" panose="02010609030101010101" charset="-122"/>
                <a:ea typeface="仿宋_GB2312" panose="02010609030101010101" charset="-122"/>
                <a:sym typeface="+mn-ea"/>
              </a:rPr>
              <a:t>症状顽固</a:t>
            </a:r>
            <a:r>
              <a:rPr lang="en-US" altLang="zh-CN" sz="2400" dirty="0">
                <a:solidFill>
                  <a:schemeClr val="hlink"/>
                </a:solidFill>
                <a:latin typeface="仿宋_GB2312" panose="02010609030101010101" charset="-122"/>
                <a:ea typeface="仿宋_GB2312" panose="02010609030101010101" charset="-122"/>
                <a:sym typeface="+mn-ea"/>
              </a:rPr>
              <a:t>,</a:t>
            </a:r>
            <a:r>
              <a:rPr lang="zh-CN" altLang="en-US" sz="2400" dirty="0">
                <a:solidFill>
                  <a:schemeClr val="hlink"/>
                </a:solidFill>
                <a:latin typeface="仿宋_GB2312" panose="02010609030101010101" charset="-122"/>
                <a:ea typeface="仿宋_GB2312" panose="02010609030101010101" charset="-122"/>
                <a:sym typeface="+mn-ea"/>
              </a:rPr>
              <a:t>疼痛持久</a:t>
            </a:r>
            <a:endParaRPr lang="zh-CN" altLang="en-US" sz="2400" kern="1200" dirty="0">
              <a:solidFill>
                <a:schemeClr val="hlink"/>
              </a:solidFill>
              <a:latin typeface="仿宋_GB2312" panose="02010609030101010101" charset="-122"/>
              <a:ea typeface="仿宋_GB2312" panose="02010609030101010101" charset="-122"/>
              <a:cs typeface="+mn-cs"/>
            </a:endParaRPr>
          </a:p>
          <a:p>
            <a:pPr algn="l" eaLnBrk="1" hangingPunct="1">
              <a:lnSpc>
                <a:spcPct val="150000"/>
              </a:lnSpc>
              <a:buSzTx/>
            </a:pPr>
            <a:r>
              <a:rPr lang="zh-CN" altLang="en-US" sz="2400" dirty="0">
                <a:solidFill>
                  <a:schemeClr val="hlink"/>
                </a:solidFill>
                <a:latin typeface="仿宋_GB2312" panose="02010609030101010101" charset="-122"/>
                <a:ea typeface="仿宋_GB2312" panose="02010609030101010101" charset="-122"/>
                <a:sym typeface="+mn-ea"/>
              </a:rPr>
              <a:t>  而失去原来的规律性</a:t>
            </a:r>
            <a:r>
              <a:rPr lang="en-US" altLang="zh-CN" sz="2400" dirty="0">
                <a:solidFill>
                  <a:schemeClr val="hlink"/>
                </a:solidFill>
                <a:latin typeface="仿宋_GB2312" panose="02010609030101010101" charset="-122"/>
                <a:ea typeface="仿宋_GB2312" panose="02010609030101010101" charset="-122"/>
                <a:sym typeface="+mn-ea"/>
              </a:rPr>
              <a:t>,</a:t>
            </a:r>
            <a:r>
              <a:rPr lang="zh-CN" altLang="en-US" sz="2400" dirty="0">
                <a:solidFill>
                  <a:schemeClr val="hlink"/>
                </a:solidFill>
                <a:latin typeface="仿宋_GB2312" panose="02010609030101010101" charset="-122"/>
                <a:ea typeface="仿宋_GB2312" panose="02010609030101010101" charset="-122"/>
                <a:sym typeface="+mn-ea"/>
              </a:rPr>
              <a:t>厌食、消瘦、  </a:t>
            </a:r>
            <a:endParaRPr lang="zh-CN" altLang="en-US" sz="2400" kern="1200" dirty="0">
              <a:solidFill>
                <a:schemeClr val="hlink"/>
              </a:solidFill>
              <a:latin typeface="仿宋_GB2312" panose="02010609030101010101" charset="-122"/>
              <a:ea typeface="仿宋_GB2312" panose="02010609030101010101" charset="-122"/>
              <a:cs typeface="+mn-cs"/>
            </a:endParaRPr>
          </a:p>
          <a:p>
            <a:pPr algn="l" eaLnBrk="1" hangingPunct="1">
              <a:lnSpc>
                <a:spcPct val="150000"/>
              </a:lnSpc>
              <a:buSzTx/>
            </a:pPr>
            <a:r>
              <a:rPr lang="zh-CN" altLang="en-US" sz="2400" dirty="0">
                <a:solidFill>
                  <a:schemeClr val="hlink"/>
                </a:solidFill>
                <a:latin typeface="仿宋_GB2312" panose="02010609030101010101" charset="-122"/>
                <a:ea typeface="仿宋_GB2312" panose="02010609030101010101" charset="-122"/>
                <a:sym typeface="+mn-ea"/>
              </a:rPr>
              <a:t>  大便隐血试验持续阳性，应警惕有癌变的可能。</a:t>
            </a:r>
            <a:endParaRPr lang="zh-CN" altLang="en-US" sz="2400" dirty="0">
              <a:solidFill>
                <a:schemeClr val="hlink"/>
              </a:solidFill>
              <a:latin typeface="仿宋_GB2312" panose="02010609030101010101" charset="-122"/>
              <a:ea typeface="仿宋_GB2312" panose="02010609030101010101" charset="-122"/>
              <a:sym typeface="+mn-ea"/>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Rectangle 2"/>
          <p:cNvSpPr>
            <a:spLocks noGrp="1"/>
          </p:cNvSpPr>
          <p:nvPr>
            <p:ph type="title"/>
          </p:nvPr>
        </p:nvSpPr>
        <p:spPr>
          <a:xfrm>
            <a:off x="401955" y="65405"/>
            <a:ext cx="8229600" cy="595630"/>
          </a:xfrm>
        </p:spPr>
        <p:txBody>
          <a:bodyPr vert="horz" wrap="square" lIns="91440" tIns="45720" rIns="91440" bIns="45720" anchor="ctr" anchorCtr="0">
            <a:normAutofit fontScale="90000"/>
          </a:bodyPr>
          <a:p>
            <a:pPr eaLnBrk="1" hangingPunct="1"/>
            <a:r>
              <a:rPr lang="en-US" altLang="zh-CN" dirty="0">
                <a:latin typeface="仿宋_GB2312" panose="02010609030101010101" charset="-122"/>
                <a:ea typeface="仿宋_GB2312" panose="02010609030101010101" charset="-122"/>
              </a:rPr>
              <a:t>【</a:t>
            </a:r>
            <a:r>
              <a:rPr lang="zh-CN" altLang="en-US" dirty="0">
                <a:latin typeface="仿宋_GB2312" panose="02010609030101010101" charset="-122"/>
                <a:ea typeface="仿宋_GB2312" panose="02010609030101010101" charset="-122"/>
              </a:rPr>
              <a:t>实验室检查</a:t>
            </a:r>
            <a:r>
              <a:rPr lang="en-US" altLang="zh-CN" dirty="0">
                <a:latin typeface="仿宋_GB2312" panose="02010609030101010101" charset="-122"/>
                <a:ea typeface="仿宋_GB2312" panose="02010609030101010101" charset="-122"/>
              </a:rPr>
              <a:t>】</a:t>
            </a:r>
            <a:endParaRPr lang="en-US" altLang="zh-CN" dirty="0">
              <a:latin typeface="仿宋_GB2312" panose="02010609030101010101" charset="-122"/>
              <a:ea typeface="仿宋_GB2312" panose="02010609030101010101" charset="-122"/>
            </a:endParaRPr>
          </a:p>
        </p:txBody>
      </p:sp>
      <p:sp>
        <p:nvSpPr>
          <p:cNvPr id="58371" name="Rectangle 3"/>
          <p:cNvSpPr>
            <a:spLocks noGrp="1"/>
          </p:cNvSpPr>
          <p:nvPr>
            <p:ph type="body" idx="4294967295"/>
          </p:nvPr>
        </p:nvSpPr>
        <p:spPr>
          <a:xfrm>
            <a:off x="401955" y="1268730"/>
            <a:ext cx="3194685" cy="4135120"/>
          </a:xfrm>
        </p:spPr>
        <p:txBody>
          <a:bodyPr vert="horz" wrap="square" lIns="91440" tIns="45720" rIns="91440" bIns="45720" anchor="t" anchorCtr="0"/>
          <a:p>
            <a:pPr algn="just" eaLnBrk="1" hangingPunct="1">
              <a:lnSpc>
                <a:spcPct val="150000"/>
              </a:lnSpc>
              <a:buNone/>
            </a:pPr>
            <a:endParaRPr lang="en-US" altLang="zh-CN" sz="2400" dirty="0">
              <a:latin typeface="仿宋_GB2312" panose="02010609030101010101" charset="-122"/>
              <a:ea typeface="仿宋_GB2312" panose="02010609030101010101" charset="-122"/>
            </a:endParaRPr>
          </a:p>
          <a:p>
            <a:pPr algn="just" eaLnBrk="1" hangingPunct="1">
              <a:lnSpc>
                <a:spcPct val="150000"/>
              </a:lnSpc>
              <a:buNone/>
            </a:pPr>
            <a:r>
              <a:rPr lang="en-US" altLang="zh-CN" sz="2400" dirty="0">
                <a:latin typeface="仿宋_GB2312" panose="02010609030101010101" charset="-122"/>
                <a:ea typeface="仿宋_GB2312" panose="02010609030101010101" charset="-122"/>
              </a:rPr>
              <a:t>   </a:t>
            </a:r>
            <a:r>
              <a:rPr lang="zh-CN" altLang="en-US" sz="2400" dirty="0">
                <a:latin typeface="仿宋_GB2312" panose="02010609030101010101" charset="-122"/>
                <a:ea typeface="仿宋_GB2312" panose="02010609030101010101" charset="-122"/>
              </a:rPr>
              <a:t>幽门螺杆菌检测  </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4"/>
            </a:pPr>
            <a:r>
              <a:rPr lang="zh-CN" altLang="en-US" sz="2400" dirty="0">
                <a:latin typeface="仿宋_GB2312" panose="02010609030101010101" charset="-122"/>
                <a:ea typeface="仿宋_GB2312" panose="02010609030101010101" charset="-122"/>
              </a:rPr>
              <a:t>  侵入性</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4"/>
            </a:pPr>
            <a:r>
              <a:rPr lang="zh-CN" altLang="en-US" sz="2400" dirty="0">
                <a:latin typeface="仿宋_GB2312" panose="02010609030101010101" charset="-122"/>
                <a:ea typeface="仿宋_GB2312" panose="02010609030101010101" charset="-122"/>
              </a:rPr>
              <a:t>  非侵入性</a:t>
            </a:r>
            <a:endParaRPr lang="zh-CN" altLang="en-US" sz="2400" dirty="0">
              <a:latin typeface="仿宋_GB2312" panose="02010609030101010101" charset="-122"/>
              <a:ea typeface="仿宋_GB2312" panose="02010609030101010101" charset="-122"/>
            </a:endParaRPr>
          </a:p>
        </p:txBody>
      </p:sp>
      <p:sp>
        <p:nvSpPr>
          <p:cNvPr id="40964" name="Rectangle 4"/>
          <p:cNvSpPr/>
          <p:nvPr/>
        </p:nvSpPr>
        <p:spPr>
          <a:xfrm>
            <a:off x="5081270" y="1835150"/>
            <a:ext cx="6178550" cy="3830955"/>
          </a:xfrm>
          <a:prstGeom prst="rect">
            <a:avLst/>
          </a:prstGeom>
          <a:noFill/>
          <a:ln w="9525">
            <a:noFill/>
          </a:ln>
        </p:spPr>
        <p:txBody>
          <a:bodyPr>
            <a:noAutofit/>
          </a:bodyPr>
          <a:p>
            <a:pPr>
              <a:lnSpc>
                <a:spcPct val="150000"/>
              </a:lnSpc>
            </a:pPr>
            <a:r>
              <a:rPr lang="zh-CN" altLang="en-US" sz="2400" b="1" dirty="0">
                <a:solidFill>
                  <a:srgbClr val="CC3300"/>
                </a:solidFill>
                <a:latin typeface="仿宋_GB2312" panose="02010609030101010101" charset="-122"/>
                <a:ea typeface="仿宋_GB2312" panose="02010609030101010101" charset="-122"/>
              </a:rPr>
              <a:t>非侵入性的方法</a:t>
            </a:r>
            <a:r>
              <a:rPr lang="en-US" altLang="zh-CN" sz="2400" b="1" dirty="0">
                <a:latin typeface="仿宋_GB2312" panose="02010609030101010101" charset="-122"/>
                <a:ea typeface="仿宋_GB2312" panose="02010609030101010101" charset="-122"/>
              </a:rPr>
              <a:t>:</a:t>
            </a:r>
            <a:r>
              <a:rPr lang="zh-CN" altLang="en-US" sz="2400" b="1" dirty="0">
                <a:latin typeface="仿宋_GB2312" panose="02010609030101010101" charset="-122"/>
                <a:ea typeface="仿宋_GB2312" panose="02010609030101010101" charset="-122"/>
              </a:rPr>
              <a:t>不需胃镜</a:t>
            </a:r>
            <a:r>
              <a:rPr lang="en-US" altLang="zh-CN" sz="2400" b="1" dirty="0">
                <a:latin typeface="仿宋_GB2312" panose="02010609030101010101" charset="-122"/>
                <a:ea typeface="仿宋_GB2312" panose="02010609030101010101" charset="-122"/>
              </a:rPr>
              <a:t>,</a:t>
            </a:r>
            <a:r>
              <a:rPr lang="zh-CN" altLang="en-US" sz="2400" b="1" dirty="0">
                <a:latin typeface="仿宋_GB2312" panose="02010609030101010101" charset="-122"/>
                <a:ea typeface="仿宋_GB2312" panose="02010609030101010101" charset="-122"/>
              </a:rPr>
              <a:t>包括血清免疫学检测，</a:t>
            </a:r>
            <a:r>
              <a:rPr lang="en-US" altLang="zh-CN" sz="2400" b="1" baseline="30000" dirty="0">
                <a:latin typeface="仿宋_GB2312" panose="02010609030101010101" charset="-122"/>
                <a:ea typeface="仿宋_GB2312" panose="02010609030101010101" charset="-122"/>
              </a:rPr>
              <a:t>13</a:t>
            </a:r>
            <a:r>
              <a:rPr lang="en-US" altLang="zh-CN" sz="2400" b="1" dirty="0">
                <a:latin typeface="仿宋_GB2312" panose="02010609030101010101" charset="-122"/>
                <a:ea typeface="仿宋_GB2312" panose="02010609030101010101" charset="-122"/>
              </a:rPr>
              <a:t>C</a:t>
            </a:r>
            <a:r>
              <a:rPr lang="zh-CN" altLang="en-US" sz="2400" b="1" dirty="0">
                <a:latin typeface="仿宋_GB2312" panose="02010609030101010101" charset="-122"/>
                <a:ea typeface="仿宋_GB2312" panose="02010609030101010101" charset="-122"/>
              </a:rPr>
              <a:t>、 </a:t>
            </a:r>
            <a:r>
              <a:rPr lang="en-US" altLang="zh-CN" sz="2400" b="1" baseline="30000" dirty="0">
                <a:latin typeface="仿宋_GB2312" panose="02010609030101010101" charset="-122"/>
                <a:ea typeface="仿宋_GB2312" panose="02010609030101010101" charset="-122"/>
              </a:rPr>
              <a:t>14</a:t>
            </a:r>
            <a:r>
              <a:rPr lang="en-US" altLang="zh-CN" sz="2400" b="1" dirty="0">
                <a:latin typeface="仿宋_GB2312" panose="02010609030101010101" charset="-122"/>
                <a:ea typeface="仿宋_GB2312" panose="02010609030101010101" charset="-122"/>
              </a:rPr>
              <a:t>C</a:t>
            </a:r>
            <a:r>
              <a:rPr lang="zh-CN" altLang="en-US" sz="2400" b="1" dirty="0">
                <a:solidFill>
                  <a:srgbClr val="0033CC"/>
                </a:solidFill>
                <a:latin typeface="仿宋_GB2312" panose="02010609030101010101" charset="-122"/>
                <a:ea typeface="仿宋_GB2312" panose="02010609030101010101" charset="-122"/>
                <a:hlinkClick r:id="" action="ppaction://hlinkshowjump?jump=nextslide"/>
              </a:rPr>
              <a:t>呼吸试验</a:t>
            </a:r>
            <a:r>
              <a:rPr lang="zh-CN" altLang="en-US" sz="2400" b="1" dirty="0">
                <a:latin typeface="仿宋_GB2312" panose="02010609030101010101" charset="-122"/>
                <a:ea typeface="仿宋_GB2312" panose="02010609030101010101" charset="-122"/>
              </a:rPr>
              <a:t>、</a:t>
            </a:r>
            <a:r>
              <a:rPr lang="en-US" altLang="zh-CN" sz="2400" b="1" dirty="0">
                <a:latin typeface="仿宋_GB2312" panose="02010609030101010101" charset="-122"/>
                <a:ea typeface="仿宋_GB2312" panose="02010609030101010101" charset="-122"/>
              </a:rPr>
              <a:t>15 N</a:t>
            </a:r>
            <a:r>
              <a:rPr lang="zh-CN" altLang="en-US" sz="2400" b="1" dirty="0">
                <a:latin typeface="仿宋_GB2312" panose="02010609030101010101" charset="-122"/>
                <a:ea typeface="仿宋_GB2312" panose="02010609030101010101" charset="-122"/>
              </a:rPr>
              <a:t>尿素排泄试验等。</a:t>
            </a:r>
            <a:endParaRPr lang="zh-CN" altLang="en-US" sz="2400" b="1" dirty="0">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0964"/>
                                        </p:tgtEl>
                                        <p:attrNameLst>
                                          <p:attrName>style.visibility</p:attrName>
                                        </p:attrNameLst>
                                      </p:cBhvr>
                                      <p:to>
                                        <p:strVal val="visible"/>
                                      </p:to>
                                    </p:set>
                                    <p:animEffect transition="in" filter="box(out)">
                                      <p:cBhvr>
                                        <p:cTn id="7" dur="500"/>
                                        <p:tgtEl>
                                          <p:spTgt spid="40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2"/>
          <p:cNvSpPr>
            <a:spLocks noGrp="1"/>
          </p:cNvSpPr>
          <p:nvPr>
            <p:ph type="ctrTitle"/>
          </p:nvPr>
        </p:nvSpPr>
        <p:spPr>
          <a:xfrm>
            <a:off x="971868" y="859473"/>
            <a:ext cx="4427537" cy="685800"/>
          </a:xfrm>
        </p:spPr>
        <p:txBody>
          <a:bodyPr vert="horz" wrap="square" lIns="91440" tIns="45720" rIns="91440" bIns="45720" anchor="ctr" anchorCtr="0"/>
          <a:p>
            <a:pPr algn="l" eaLnBrk="1" hangingPunct="1">
              <a:buClrTx/>
              <a:buSzTx/>
              <a:buFontTx/>
            </a:pPr>
            <a:r>
              <a:rPr lang="en-US" altLang="zh-CN" sz="2800" kern="1200" baseline="30000" dirty="0">
                <a:latin typeface="仿宋_GB2312" panose="02010609030101010101" charset="-122"/>
                <a:ea typeface="仿宋_GB2312" panose="02010609030101010101" charset="-122"/>
                <a:cs typeface="+mj-cs"/>
              </a:rPr>
              <a:t>13</a:t>
            </a:r>
            <a:r>
              <a:rPr lang="en-US" altLang="zh-CN" sz="2800" kern="1200" dirty="0">
                <a:latin typeface="仿宋_GB2312" panose="02010609030101010101" charset="-122"/>
                <a:ea typeface="仿宋_GB2312" panose="02010609030101010101" charset="-122"/>
                <a:cs typeface="+mj-cs"/>
              </a:rPr>
              <a:t>C</a:t>
            </a:r>
            <a:r>
              <a:rPr lang="zh-CN" altLang="en-US" sz="2800" kern="1200" dirty="0">
                <a:latin typeface="仿宋_GB2312" panose="02010609030101010101" charset="-122"/>
                <a:ea typeface="仿宋_GB2312" panose="02010609030101010101" charset="-122"/>
                <a:cs typeface="+mj-cs"/>
              </a:rPr>
              <a:t>、 </a:t>
            </a:r>
            <a:r>
              <a:rPr lang="en-US" altLang="zh-CN" sz="2800" kern="1200" baseline="30000" dirty="0">
                <a:latin typeface="仿宋_GB2312" panose="02010609030101010101" charset="-122"/>
                <a:ea typeface="仿宋_GB2312" panose="02010609030101010101" charset="-122"/>
                <a:cs typeface="+mj-cs"/>
              </a:rPr>
              <a:t>14</a:t>
            </a:r>
            <a:r>
              <a:rPr lang="en-US" altLang="zh-CN" sz="2800" kern="1200" dirty="0">
                <a:latin typeface="仿宋_GB2312" panose="02010609030101010101" charset="-122"/>
                <a:ea typeface="仿宋_GB2312" panose="02010609030101010101" charset="-122"/>
                <a:cs typeface="+mj-cs"/>
              </a:rPr>
              <a:t>C</a:t>
            </a:r>
            <a:r>
              <a:rPr lang="zh-CN" altLang="en-US" sz="2800" kern="1200" dirty="0">
                <a:latin typeface="仿宋_GB2312" panose="02010609030101010101" charset="-122"/>
                <a:ea typeface="仿宋_GB2312" panose="02010609030101010101" charset="-122"/>
                <a:cs typeface="+mj-cs"/>
              </a:rPr>
              <a:t>呼吸试验</a:t>
            </a:r>
            <a:endParaRPr lang="zh-CN" altLang="en-US" sz="2800" kern="1200" dirty="0">
              <a:latin typeface="仿宋_GB2312" panose="02010609030101010101" charset="-122"/>
              <a:ea typeface="仿宋_GB2312" panose="02010609030101010101" charset="-122"/>
              <a:cs typeface="+mj-cs"/>
            </a:endParaRPr>
          </a:p>
        </p:txBody>
      </p:sp>
      <p:sp>
        <p:nvSpPr>
          <p:cNvPr id="41988" name="Rectangle 4"/>
          <p:cNvSpPr>
            <a:spLocks noChangeArrowheads="1"/>
          </p:cNvSpPr>
          <p:nvPr/>
        </p:nvSpPr>
        <p:spPr bwMode="auto">
          <a:xfrm>
            <a:off x="468630" y="4724400"/>
            <a:ext cx="10093325" cy="645160"/>
          </a:xfrm>
          <a:prstGeom prst="rect">
            <a:avLst/>
          </a:prstGeom>
          <a:solidFill>
            <a:schemeClr val="bg1"/>
          </a:solidFill>
          <a:ln w="19050">
            <a:noFill/>
            <a:miter lim="800000"/>
          </a:ln>
          <a:effectLst>
            <a:outerShdw dist="35921" dir="2700000" algn="ctr" rotWithShape="0">
              <a:srgbClr val="990000"/>
            </a:outerShdw>
          </a:effectLst>
        </p:spPr>
        <p:txBody>
          <a:bodyPr wrap="square">
            <a:spAutoFit/>
          </a:bodyPr>
          <a:p>
            <a:pPr marL="0" marR="0" lvl="0" indent="0" algn="l" defTabSz="9144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en-US" altLang="zh-CN" sz="2400" b="1" i="0" u="none" strike="noStrike" kern="1200" cap="none" spc="0" normalizeH="0" baseline="0" noProof="0">
                <a:ln>
                  <a:noFill/>
                </a:ln>
                <a:solidFill>
                  <a:schemeClr val="tx1"/>
                </a:solidFill>
                <a:effectLst/>
                <a:uLnTx/>
                <a:uFillTx/>
                <a:latin typeface="仿宋_GB2312" panose="02010609030101010101" charset="-122"/>
                <a:ea typeface="仿宋_GB2312" panose="02010609030101010101" charset="-122"/>
                <a:cs typeface="+mn-cs"/>
              </a:rPr>
              <a:t>(2)</a:t>
            </a:r>
            <a:r>
              <a:rPr kumimoji="0" lang="zh-CN" altLang="en-US" sz="2400" b="1" i="0" u="none" strike="noStrike" kern="1200" cap="none" spc="0" normalizeH="0" baseline="0" noProof="0">
                <a:ln>
                  <a:noFill/>
                </a:ln>
                <a:solidFill>
                  <a:schemeClr val="tx1"/>
                </a:solidFill>
                <a:effectLst/>
                <a:uLnTx/>
                <a:uFillTx/>
                <a:latin typeface="仿宋_GB2312" panose="02010609030101010101" charset="-122"/>
                <a:ea typeface="仿宋_GB2312" panose="02010609030101010101" charset="-122"/>
                <a:cs typeface="+mn-cs"/>
              </a:rPr>
              <a:t>分类</a:t>
            </a:r>
            <a:r>
              <a:rPr kumimoji="0" lang="en-US" altLang="zh-CN" sz="2400" b="1" i="0" u="none" strike="noStrike" kern="1200" cap="none" spc="0" normalizeH="0" baseline="0" noProof="0">
                <a:ln>
                  <a:noFill/>
                </a:ln>
                <a:solidFill>
                  <a:schemeClr val="tx1"/>
                </a:solidFill>
                <a:effectLst/>
                <a:uLnTx/>
                <a:uFillTx/>
                <a:latin typeface="仿宋_GB2312" panose="02010609030101010101" charset="-122"/>
                <a:ea typeface="仿宋_GB2312" panose="02010609030101010101" charset="-122"/>
                <a:cs typeface="+mn-cs"/>
              </a:rPr>
              <a:t>:</a:t>
            </a:r>
            <a:r>
              <a:rPr kumimoji="0" lang="zh-CN" altLang="en-US" sz="2400" b="1" i="0" u="none" strike="noStrike" kern="1200" cap="none" spc="0" normalizeH="0" baseline="0" noProof="0">
                <a:ln>
                  <a:noFill/>
                </a:ln>
                <a:solidFill>
                  <a:schemeClr val="tx1"/>
                </a:solidFill>
                <a:effectLst/>
                <a:uLnTx/>
                <a:uFillTx/>
                <a:latin typeface="仿宋_GB2312" panose="02010609030101010101" charset="-122"/>
                <a:ea typeface="仿宋_GB2312" panose="02010609030101010101" charset="-122"/>
                <a:cs typeface="+mn-cs"/>
              </a:rPr>
              <a:t>根据标记物的不同</a:t>
            </a:r>
            <a:r>
              <a:rPr kumimoji="0" lang="en-US" altLang="zh-CN" sz="2400" b="1" i="0" u="none" strike="noStrike" kern="1200" cap="none" spc="0" normalizeH="0" baseline="0" noProof="0">
                <a:ln>
                  <a:noFill/>
                </a:ln>
                <a:solidFill>
                  <a:schemeClr val="tx1"/>
                </a:solidFill>
                <a:effectLst/>
                <a:uLnTx/>
                <a:uFillTx/>
                <a:latin typeface="仿宋_GB2312" panose="02010609030101010101" charset="-122"/>
                <a:ea typeface="仿宋_GB2312" panose="02010609030101010101" charset="-122"/>
                <a:cs typeface="+mn-cs"/>
              </a:rPr>
              <a:t>,</a:t>
            </a:r>
            <a:r>
              <a:rPr kumimoji="0" lang="zh-CN" altLang="en-US" sz="2400" b="1" i="0" u="none" strike="noStrike" kern="1200" cap="none" spc="0" normalizeH="0" baseline="0" noProof="0">
                <a:ln>
                  <a:noFill/>
                </a:ln>
                <a:solidFill>
                  <a:schemeClr val="tx1"/>
                </a:solidFill>
                <a:effectLst/>
                <a:uLnTx/>
                <a:uFillTx/>
                <a:latin typeface="仿宋_GB2312" panose="02010609030101010101" charset="-122"/>
                <a:ea typeface="仿宋_GB2312" panose="02010609030101010101" charset="-122"/>
                <a:cs typeface="+mn-cs"/>
              </a:rPr>
              <a:t>分为</a:t>
            </a:r>
            <a:r>
              <a:rPr kumimoji="0" lang="en-US" altLang="zh-CN" sz="2400" b="1" i="0" u="none" strike="noStrike" kern="1200" cap="none" spc="0" normalizeH="0" baseline="30000" noProof="0">
                <a:ln>
                  <a:noFill/>
                </a:ln>
                <a:solidFill>
                  <a:schemeClr val="tx1"/>
                </a:solidFill>
                <a:effectLst/>
                <a:uLnTx/>
                <a:uFillTx/>
                <a:latin typeface="仿宋_GB2312" panose="02010609030101010101" charset="-122"/>
                <a:ea typeface="仿宋_GB2312" panose="02010609030101010101" charset="-122"/>
                <a:cs typeface="+mn-cs"/>
              </a:rPr>
              <a:t>13</a:t>
            </a:r>
            <a:r>
              <a:rPr kumimoji="0" lang="en-US" altLang="zh-CN" sz="2400" b="1" i="0" u="none" strike="noStrike" kern="1200" cap="none" spc="0" normalizeH="0" baseline="0" noProof="0">
                <a:ln>
                  <a:noFill/>
                </a:ln>
                <a:solidFill>
                  <a:schemeClr val="tx1"/>
                </a:solidFill>
                <a:effectLst/>
                <a:uLnTx/>
                <a:uFillTx/>
                <a:latin typeface="仿宋_GB2312" panose="02010609030101010101" charset="-122"/>
                <a:ea typeface="仿宋_GB2312" panose="02010609030101010101" charset="-122"/>
                <a:cs typeface="+mn-cs"/>
              </a:rPr>
              <a:t>C</a:t>
            </a:r>
            <a:r>
              <a:rPr kumimoji="0" lang="zh-CN" altLang="en-US" sz="2400" b="1" i="0" u="none" strike="noStrike" kern="1200" cap="none" spc="0" normalizeH="0" baseline="0" noProof="0">
                <a:ln>
                  <a:noFill/>
                </a:ln>
                <a:solidFill>
                  <a:schemeClr val="tx1"/>
                </a:solidFill>
                <a:effectLst/>
                <a:uLnTx/>
                <a:uFillTx/>
                <a:latin typeface="仿宋_GB2312" panose="02010609030101010101" charset="-122"/>
                <a:ea typeface="仿宋_GB2312" panose="02010609030101010101" charset="-122"/>
                <a:cs typeface="+mn-cs"/>
              </a:rPr>
              <a:t>和 </a:t>
            </a:r>
            <a:r>
              <a:rPr kumimoji="0" lang="en-US" altLang="zh-CN" sz="2400" b="1" i="0" u="none" strike="noStrike" kern="1200" cap="none" spc="0" normalizeH="0" baseline="30000" noProof="0">
                <a:ln>
                  <a:noFill/>
                </a:ln>
                <a:solidFill>
                  <a:schemeClr val="tx1"/>
                </a:solidFill>
                <a:effectLst/>
                <a:uLnTx/>
                <a:uFillTx/>
                <a:latin typeface="仿宋_GB2312" panose="02010609030101010101" charset="-122"/>
                <a:ea typeface="仿宋_GB2312" panose="02010609030101010101" charset="-122"/>
                <a:cs typeface="+mn-cs"/>
              </a:rPr>
              <a:t>14</a:t>
            </a:r>
            <a:r>
              <a:rPr kumimoji="0" lang="en-US" altLang="zh-CN" sz="2400" b="1" i="0" u="none" strike="noStrike" kern="1200" cap="none" spc="0" normalizeH="0" baseline="0" noProof="0">
                <a:ln>
                  <a:noFill/>
                </a:ln>
                <a:solidFill>
                  <a:schemeClr val="tx1"/>
                </a:solidFill>
                <a:effectLst/>
                <a:uLnTx/>
                <a:uFillTx/>
                <a:latin typeface="仿宋_GB2312" panose="02010609030101010101" charset="-122"/>
                <a:ea typeface="仿宋_GB2312" panose="02010609030101010101" charset="-122"/>
                <a:cs typeface="+mn-cs"/>
              </a:rPr>
              <a:t>C</a:t>
            </a:r>
            <a:r>
              <a:rPr kumimoji="0" lang="zh-CN" altLang="en-US" sz="2400" b="1" i="0" u="none" strike="noStrike" kern="1200" cap="none" spc="0" normalizeH="0" baseline="0" noProof="0">
                <a:ln>
                  <a:noFill/>
                </a:ln>
                <a:solidFill>
                  <a:schemeClr val="tx1"/>
                </a:solidFill>
                <a:effectLst/>
                <a:uLnTx/>
                <a:uFillTx/>
                <a:latin typeface="仿宋_GB2312" panose="02010609030101010101" charset="-122"/>
                <a:ea typeface="仿宋_GB2312" panose="02010609030101010101" charset="-122"/>
                <a:cs typeface="+mn-cs"/>
              </a:rPr>
              <a:t>呼吸试验</a:t>
            </a:r>
            <a:r>
              <a:rPr kumimoji="0" lang="en-US" altLang="zh-CN" sz="2400" b="1" i="0" u="none" strike="noStrike" kern="1200" cap="none" spc="0" normalizeH="0" baseline="0" noProof="0">
                <a:ln>
                  <a:noFill/>
                </a:ln>
                <a:solidFill>
                  <a:schemeClr val="tx1"/>
                </a:solidFill>
                <a:effectLst/>
                <a:uLnTx/>
                <a:uFillTx/>
                <a:latin typeface="仿宋_GB2312" panose="02010609030101010101" charset="-122"/>
                <a:ea typeface="仿宋_GB2312" panose="02010609030101010101" charset="-122"/>
                <a:cs typeface="+mn-cs"/>
              </a:rPr>
              <a:t>(</a:t>
            </a:r>
            <a:r>
              <a:rPr kumimoji="0" lang="en-US" altLang="zh-CN" sz="2400" b="1" i="0" u="none" strike="noStrike" kern="1200" cap="none" spc="0" normalizeH="0" baseline="30000" noProof="0">
                <a:ln>
                  <a:noFill/>
                </a:ln>
                <a:solidFill>
                  <a:schemeClr val="tx1"/>
                </a:solidFill>
                <a:effectLst/>
                <a:uLnTx/>
                <a:uFillTx/>
                <a:latin typeface="仿宋_GB2312" panose="02010609030101010101" charset="-122"/>
                <a:ea typeface="仿宋_GB2312" panose="02010609030101010101" charset="-122"/>
                <a:cs typeface="+mn-cs"/>
              </a:rPr>
              <a:t>13</a:t>
            </a:r>
            <a:r>
              <a:rPr kumimoji="0" lang="en-US" altLang="zh-CN" sz="2400" b="1" i="0" u="none" strike="noStrike" kern="1200" cap="none" spc="0" normalizeH="0" baseline="0" noProof="0">
                <a:ln>
                  <a:noFill/>
                </a:ln>
                <a:solidFill>
                  <a:schemeClr val="tx1"/>
                </a:solidFill>
                <a:effectLst/>
                <a:uLnTx/>
                <a:uFillTx/>
                <a:latin typeface="仿宋_GB2312" panose="02010609030101010101" charset="-122"/>
                <a:ea typeface="仿宋_GB2312" panose="02010609030101010101" charset="-122"/>
                <a:cs typeface="+mn-cs"/>
              </a:rPr>
              <a:t>C</a:t>
            </a:r>
            <a:r>
              <a:rPr kumimoji="0" lang="zh-CN" altLang="en-US" sz="2400" b="1" i="0" u="none" strike="noStrike" kern="1200" cap="none" spc="0" normalizeH="0" baseline="0" noProof="0">
                <a:ln>
                  <a:noFill/>
                </a:ln>
                <a:solidFill>
                  <a:schemeClr val="tx1"/>
                </a:solidFill>
                <a:effectLst/>
                <a:uLnTx/>
                <a:uFillTx/>
                <a:latin typeface="仿宋_GB2312" panose="02010609030101010101" charset="-122"/>
                <a:ea typeface="仿宋_GB2312" panose="02010609030101010101" charset="-122"/>
                <a:cs typeface="+mn-cs"/>
              </a:rPr>
              <a:t>、</a:t>
            </a:r>
            <a:r>
              <a:rPr kumimoji="0" lang="zh-CN" altLang="en-US" sz="2400" b="1" i="0" u="none" strike="noStrike" kern="1200" cap="none" spc="0" normalizeH="0" baseline="30000" noProof="0">
                <a:ln>
                  <a:noFill/>
                </a:ln>
                <a:solidFill>
                  <a:schemeClr val="tx1"/>
                </a:solidFill>
                <a:effectLst/>
                <a:uLnTx/>
                <a:uFillTx/>
                <a:latin typeface="仿宋_GB2312" panose="02010609030101010101" charset="-122"/>
                <a:ea typeface="仿宋_GB2312" panose="02010609030101010101" charset="-122"/>
                <a:cs typeface="+mn-cs"/>
              </a:rPr>
              <a:t> </a:t>
            </a:r>
            <a:r>
              <a:rPr kumimoji="0" lang="en-US" altLang="zh-CN" sz="2400" b="1" i="0" u="none" strike="noStrike" kern="1200" cap="none" spc="0" normalizeH="0" baseline="30000" noProof="0">
                <a:ln>
                  <a:noFill/>
                </a:ln>
                <a:solidFill>
                  <a:schemeClr val="tx1"/>
                </a:solidFill>
                <a:effectLst/>
                <a:uLnTx/>
                <a:uFillTx/>
                <a:latin typeface="仿宋_GB2312" panose="02010609030101010101" charset="-122"/>
                <a:ea typeface="仿宋_GB2312" panose="02010609030101010101" charset="-122"/>
                <a:cs typeface="+mn-cs"/>
              </a:rPr>
              <a:t>14</a:t>
            </a:r>
            <a:r>
              <a:rPr kumimoji="0" lang="en-US" altLang="zh-CN" sz="2400" b="1" i="0" u="none" strike="noStrike" kern="1200" cap="none" spc="0" normalizeH="0" baseline="0" noProof="0">
                <a:ln>
                  <a:noFill/>
                </a:ln>
                <a:solidFill>
                  <a:schemeClr val="tx1"/>
                </a:solidFill>
                <a:effectLst/>
                <a:uLnTx/>
                <a:uFillTx/>
                <a:latin typeface="仿宋_GB2312" panose="02010609030101010101" charset="-122"/>
                <a:ea typeface="仿宋_GB2312" panose="02010609030101010101" charset="-122"/>
                <a:cs typeface="+mn-cs"/>
              </a:rPr>
              <a:t>C </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仿宋_GB2312" panose="02010609030101010101" charset="-122"/>
                <a:cs typeface="+mn-cs"/>
              </a:rPr>
              <a:t>–</a:t>
            </a:r>
            <a:r>
              <a:rPr kumimoji="0" lang="en-US" altLang="zh-CN" sz="2400" b="1" i="0" u="none" strike="noStrike" kern="1200" cap="none" spc="0" normalizeH="0" baseline="0" noProof="0">
                <a:ln>
                  <a:noFill/>
                </a:ln>
                <a:solidFill>
                  <a:schemeClr val="tx1"/>
                </a:solidFill>
                <a:effectLst/>
                <a:uLnTx/>
                <a:uFillTx/>
                <a:latin typeface="仿宋_GB2312" panose="02010609030101010101" charset="-122"/>
                <a:ea typeface="仿宋_GB2312" panose="02010609030101010101" charset="-122"/>
                <a:cs typeface="+mn-cs"/>
              </a:rPr>
              <a:t>UBT).</a:t>
            </a:r>
            <a:endParaRPr kumimoji="0" lang="en-US" altLang="zh-CN" sz="2400" b="1" i="0" u="none" strike="noStrike" kern="1200" cap="none" spc="0" normalizeH="0" baseline="0" noProof="0">
              <a:ln>
                <a:noFill/>
              </a:ln>
              <a:solidFill>
                <a:schemeClr val="tx1"/>
              </a:solidFill>
              <a:effectLst/>
              <a:uLnTx/>
              <a:uFillTx/>
              <a:latin typeface="仿宋_GB2312" panose="02010609030101010101" charset="-122"/>
              <a:ea typeface="仿宋_GB2312" panose="02010609030101010101" charset="-122"/>
              <a:cs typeface="+mn-cs"/>
            </a:endParaRPr>
          </a:p>
        </p:txBody>
      </p:sp>
      <p:sp>
        <p:nvSpPr>
          <p:cNvPr id="41987" name="Rectangle 3"/>
          <p:cNvSpPr>
            <a:spLocks noGrp="1"/>
          </p:cNvSpPr>
          <p:nvPr>
            <p:ph type="subTitle" idx="1"/>
          </p:nvPr>
        </p:nvSpPr>
        <p:spPr>
          <a:xfrm>
            <a:off x="544195" y="1917700"/>
            <a:ext cx="10100945" cy="2592705"/>
          </a:xfrm>
          <a:solidFill>
            <a:schemeClr val="bg1">
              <a:alpha val="100000"/>
            </a:schemeClr>
          </a:solidFill>
        </p:spPr>
        <p:txBody>
          <a:bodyPr vert="horz" wrap="square" lIns="91440" tIns="45720" rIns="91440" bIns="45720" anchor="t" anchorCtr="0"/>
          <a:p>
            <a:pPr algn="l" eaLnBrk="1" hangingPunct="1">
              <a:lnSpc>
                <a:spcPct val="150000"/>
              </a:lnSpc>
              <a:buSzTx/>
            </a:pPr>
            <a:r>
              <a:rPr lang="en-US" altLang="zh-CN" sz="2400" kern="1200" dirty="0">
                <a:latin typeface="仿宋_GB2312" panose="02010609030101010101" charset="-122"/>
                <a:ea typeface="仿宋_GB2312" panose="02010609030101010101" charset="-122"/>
                <a:cs typeface="+mn-cs"/>
              </a:rPr>
              <a:t>(1)</a:t>
            </a:r>
            <a:r>
              <a:rPr lang="zh-CN" altLang="en-US" sz="2400" kern="1200" dirty="0">
                <a:solidFill>
                  <a:schemeClr val="tx1"/>
                </a:solidFill>
                <a:latin typeface="仿宋_GB2312" panose="02010609030101010101" charset="-122"/>
                <a:ea typeface="仿宋_GB2312" panose="02010609030101010101" charset="-122"/>
                <a:cs typeface="+mn-cs"/>
              </a:rPr>
              <a:t>原理</a:t>
            </a:r>
            <a:r>
              <a:rPr lang="en-US" altLang="zh-CN" sz="2400" kern="1200" dirty="0">
                <a:solidFill>
                  <a:schemeClr val="tx1"/>
                </a:solidFill>
                <a:latin typeface="仿宋_GB2312" panose="02010609030101010101" charset="-122"/>
                <a:ea typeface="仿宋_GB2312" panose="02010609030101010101" charset="-122"/>
                <a:cs typeface="+mn-cs"/>
              </a:rPr>
              <a:t>:Hp</a:t>
            </a:r>
            <a:r>
              <a:rPr lang="zh-CN" altLang="en-US" sz="2400" kern="1200" dirty="0">
                <a:solidFill>
                  <a:schemeClr val="tx1"/>
                </a:solidFill>
                <a:latin typeface="仿宋_GB2312" panose="02010609030101010101" charset="-122"/>
                <a:ea typeface="仿宋_GB2312" panose="02010609030101010101" charset="-122"/>
                <a:cs typeface="+mn-cs"/>
              </a:rPr>
              <a:t>在体内产生大量的尿素酶</a:t>
            </a:r>
            <a:r>
              <a:rPr lang="en-US" altLang="zh-CN" sz="2400" kern="1200" dirty="0">
                <a:solidFill>
                  <a:schemeClr val="tx1"/>
                </a:solidFill>
                <a:latin typeface="仿宋_GB2312" panose="02010609030101010101" charset="-122"/>
                <a:ea typeface="仿宋_GB2312" panose="02010609030101010101" charset="-122"/>
                <a:cs typeface="+mn-cs"/>
              </a:rPr>
              <a:t>,</a:t>
            </a:r>
            <a:r>
              <a:rPr lang="zh-CN" altLang="en-US" sz="2400" kern="1200" dirty="0">
                <a:solidFill>
                  <a:schemeClr val="tx1"/>
                </a:solidFill>
                <a:latin typeface="仿宋_GB2312" panose="02010609030101010101" charset="-122"/>
                <a:ea typeface="仿宋_GB2312" panose="02010609030101010101" charset="-122"/>
                <a:cs typeface="+mn-cs"/>
              </a:rPr>
              <a:t>因此若给感染</a:t>
            </a:r>
            <a:r>
              <a:rPr lang="en-US" altLang="zh-CN" sz="2400" kern="1200" dirty="0">
                <a:solidFill>
                  <a:schemeClr val="tx1"/>
                </a:solidFill>
                <a:latin typeface="仿宋_GB2312" panose="02010609030101010101" charset="-122"/>
                <a:ea typeface="仿宋_GB2312" panose="02010609030101010101" charset="-122"/>
                <a:cs typeface="+mn-cs"/>
              </a:rPr>
              <a:t>Hp</a:t>
            </a:r>
            <a:r>
              <a:rPr lang="zh-CN" altLang="en-US" sz="2400" kern="1200" dirty="0">
                <a:solidFill>
                  <a:schemeClr val="tx1"/>
                </a:solidFill>
                <a:latin typeface="仿宋_GB2312" panose="02010609030101010101" charset="-122"/>
                <a:ea typeface="仿宋_GB2312" panose="02010609030101010101" charset="-122"/>
                <a:cs typeface="+mn-cs"/>
              </a:rPr>
              <a:t>的患者口服同位素标记的碳的尿素溶液</a:t>
            </a:r>
            <a:r>
              <a:rPr lang="en-US" altLang="zh-CN" sz="2400" kern="1200" dirty="0">
                <a:solidFill>
                  <a:schemeClr val="tx1"/>
                </a:solidFill>
                <a:latin typeface="仿宋_GB2312" panose="02010609030101010101" charset="-122"/>
                <a:ea typeface="仿宋_GB2312" panose="02010609030101010101" charset="-122"/>
                <a:cs typeface="+mn-cs"/>
              </a:rPr>
              <a:t>,</a:t>
            </a:r>
            <a:r>
              <a:rPr lang="zh-CN" altLang="en-US" sz="2400" kern="1200" dirty="0">
                <a:solidFill>
                  <a:schemeClr val="tx1"/>
                </a:solidFill>
                <a:latin typeface="仿宋_GB2312" panose="02010609030101010101" charset="-122"/>
                <a:ea typeface="仿宋_GB2312" panose="02010609030101010101" charset="-122"/>
                <a:cs typeface="+mn-cs"/>
              </a:rPr>
              <a:t>则尿素被分解后产生的同位素标记二氧化碳从肺呼出</a:t>
            </a:r>
            <a:r>
              <a:rPr lang="en-US" altLang="zh-CN" sz="2400" kern="1200" dirty="0">
                <a:solidFill>
                  <a:schemeClr val="tx1"/>
                </a:solidFill>
                <a:latin typeface="仿宋_GB2312" panose="02010609030101010101" charset="-122"/>
                <a:ea typeface="仿宋_GB2312" panose="02010609030101010101" charset="-122"/>
                <a:cs typeface="+mn-cs"/>
              </a:rPr>
              <a:t>.</a:t>
            </a:r>
            <a:r>
              <a:rPr lang="zh-CN" altLang="en-US" sz="2400" kern="1200" dirty="0">
                <a:solidFill>
                  <a:schemeClr val="tx1"/>
                </a:solidFill>
                <a:latin typeface="仿宋_GB2312" panose="02010609030101010101" charset="-122"/>
                <a:ea typeface="仿宋_GB2312" panose="02010609030101010101" charset="-122"/>
                <a:cs typeface="+mn-cs"/>
              </a:rPr>
              <a:t>可收集呼气样本</a:t>
            </a:r>
            <a:r>
              <a:rPr lang="en-US" altLang="zh-CN" sz="2400" kern="1200" dirty="0">
                <a:solidFill>
                  <a:schemeClr val="tx1"/>
                </a:solidFill>
                <a:latin typeface="仿宋_GB2312" panose="02010609030101010101" charset="-122"/>
                <a:ea typeface="仿宋_GB2312" panose="02010609030101010101" charset="-122"/>
                <a:cs typeface="+mn-cs"/>
              </a:rPr>
              <a:t>,</a:t>
            </a:r>
            <a:r>
              <a:rPr lang="zh-CN" altLang="en-US" sz="2400" kern="1200" dirty="0">
                <a:solidFill>
                  <a:schemeClr val="tx1"/>
                </a:solidFill>
                <a:latin typeface="仿宋_GB2312" panose="02010609030101010101" charset="-122"/>
                <a:ea typeface="仿宋_GB2312" panose="02010609030101010101" charset="-122"/>
                <a:cs typeface="+mn-cs"/>
              </a:rPr>
              <a:t>用液体闪烁计数器或用气体同位素质谱议检测同位素标记</a:t>
            </a:r>
            <a:r>
              <a:rPr lang="en-US" altLang="zh-CN" sz="2400" kern="1200" dirty="0">
                <a:solidFill>
                  <a:schemeClr val="tx1"/>
                </a:solidFill>
                <a:latin typeface="仿宋_GB2312" panose="02010609030101010101" charset="-122"/>
                <a:ea typeface="仿宋_GB2312" panose="02010609030101010101" charset="-122"/>
                <a:cs typeface="+mn-cs"/>
              </a:rPr>
              <a:t>CO</a:t>
            </a:r>
            <a:r>
              <a:rPr lang="en-US" altLang="zh-CN" sz="2400" kern="1200" baseline="-25000" dirty="0">
                <a:solidFill>
                  <a:schemeClr val="tx1"/>
                </a:solidFill>
                <a:latin typeface="仿宋_GB2312" panose="02010609030101010101" charset="-122"/>
                <a:ea typeface="仿宋_GB2312" panose="02010609030101010101" charset="-122"/>
                <a:cs typeface="+mn-cs"/>
              </a:rPr>
              <a:t>2</a:t>
            </a:r>
            <a:r>
              <a:rPr lang="zh-CN" altLang="en-US" sz="2400" kern="1200" dirty="0">
                <a:solidFill>
                  <a:schemeClr val="tx1"/>
                </a:solidFill>
                <a:latin typeface="仿宋_GB2312" panose="02010609030101010101" charset="-122"/>
                <a:ea typeface="仿宋_GB2312" panose="02010609030101010101" charset="-122"/>
                <a:cs typeface="+mn-cs"/>
              </a:rPr>
              <a:t>的量</a:t>
            </a:r>
            <a:r>
              <a:rPr lang="en-US" altLang="zh-CN" sz="2400" kern="1200" dirty="0">
                <a:solidFill>
                  <a:schemeClr val="tx1"/>
                </a:solidFill>
                <a:latin typeface="仿宋_GB2312" panose="02010609030101010101" charset="-122"/>
                <a:ea typeface="仿宋_GB2312" panose="02010609030101010101" charset="-122"/>
                <a:cs typeface="+mn-cs"/>
              </a:rPr>
              <a:t>.</a:t>
            </a:r>
            <a:endParaRPr lang="en-US" altLang="zh-CN" sz="2400" kern="1200" dirty="0">
              <a:solidFill>
                <a:schemeClr val="tx1"/>
              </a:solidFill>
              <a:latin typeface="仿宋_GB2312" panose="02010609030101010101" charset="-122"/>
              <a:ea typeface="仿宋_GB2312" panose="0201060903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barn(inVertical)">
                                      <p:cBhvr>
                                        <p:cTn id="7" dur="500"/>
                                        <p:tgtEl>
                                          <p:spTgt spid="4198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1988"/>
                                        </p:tgtEl>
                                        <p:attrNameLst>
                                          <p:attrName>style.visibility</p:attrName>
                                        </p:attrNameLst>
                                      </p:cBhvr>
                                      <p:to>
                                        <p:strVal val="visible"/>
                                      </p:to>
                                    </p:set>
                                    <p:animEffect transition="in" filter="barn(inVertical)">
                                      <p:cBhvr>
                                        <p:cTn id="11" dur="500"/>
                                        <p:tgtEl>
                                          <p:spTgt spid="4198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41987"/>
                                        </p:tgtEl>
                                        <p:attrNameLst>
                                          <p:attrName>style.visibility</p:attrName>
                                        </p:attrNameLst>
                                      </p:cBhvr>
                                      <p:to>
                                        <p:strVal val="visible"/>
                                      </p:to>
                                    </p:set>
                                    <p:animEffect transition="in" filter="barn(inVertical)">
                                      <p:cBhvr>
                                        <p:cTn id="15" dur="500"/>
                                        <p:tgtEl>
                                          <p:spTgt spid="419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41988" grpId="0" bldLvl="0" animBg="1"/>
      <p:bldP spid="41987"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p:nvPr>
        </p:nvSpPr>
        <p:spPr>
          <a:xfrm>
            <a:off x="468630" y="0"/>
            <a:ext cx="8229600" cy="718185"/>
          </a:xfrm>
        </p:spPr>
        <p:txBody>
          <a:bodyPr vert="horz" wrap="square" lIns="91440" tIns="45720" rIns="91440" bIns="45720" anchor="ctr" anchorCtr="0"/>
          <a:p>
            <a:pPr eaLnBrk="1" hangingPunct="1"/>
            <a:r>
              <a:rPr lang="en-US" altLang="zh-CN" dirty="0">
                <a:latin typeface="仿宋_GB2312" panose="02010609030101010101" charset="-122"/>
                <a:ea typeface="仿宋_GB2312" panose="02010609030101010101" charset="-122"/>
              </a:rPr>
              <a:t>【</a:t>
            </a:r>
            <a:r>
              <a:rPr lang="zh-CN" altLang="en-US" dirty="0">
                <a:latin typeface="仿宋_GB2312" panose="02010609030101010101" charset="-122"/>
                <a:ea typeface="仿宋_GB2312" panose="02010609030101010101" charset="-122"/>
              </a:rPr>
              <a:t>诊  断</a:t>
            </a:r>
            <a:r>
              <a:rPr lang="en-US" altLang="zh-CN" dirty="0">
                <a:latin typeface="仿宋_GB2312" panose="02010609030101010101" charset="-122"/>
                <a:ea typeface="仿宋_GB2312" panose="02010609030101010101" charset="-122"/>
              </a:rPr>
              <a:t>】</a:t>
            </a:r>
            <a:endParaRPr lang="en-US" altLang="zh-CN" dirty="0">
              <a:latin typeface="仿宋_GB2312" panose="02010609030101010101" charset="-122"/>
              <a:ea typeface="仿宋_GB2312" panose="02010609030101010101" charset="-122"/>
            </a:endParaRPr>
          </a:p>
        </p:txBody>
      </p:sp>
      <p:sp>
        <p:nvSpPr>
          <p:cNvPr id="61443" name="Rectangle 3"/>
          <p:cNvSpPr>
            <a:spLocks noGrp="1"/>
          </p:cNvSpPr>
          <p:nvPr>
            <p:ph idx="1"/>
          </p:nvPr>
        </p:nvSpPr>
        <p:spPr>
          <a:xfrm>
            <a:off x="468630" y="1412875"/>
            <a:ext cx="3738245" cy="3503295"/>
          </a:xfrm>
        </p:spPr>
        <p:txBody>
          <a:bodyPr vert="horz" wrap="square" lIns="91440" tIns="45720" rIns="91440" bIns="45720" anchor="t" anchorCtr="0"/>
          <a:p>
            <a:pPr marL="0" indent="0" algn="just" eaLnBrk="1" hangingPunct="1">
              <a:lnSpc>
                <a:spcPct val="170000"/>
              </a:lnSpc>
              <a:buNone/>
            </a:pPr>
            <a:r>
              <a:rPr lang="en-US" altLang="zh-CN" sz="2400" dirty="0">
                <a:latin typeface="仿宋_GB2312" panose="02010609030101010101" charset="-122"/>
                <a:ea typeface="仿宋_GB2312" panose="02010609030101010101" charset="-122"/>
              </a:rPr>
              <a:t>  </a:t>
            </a:r>
            <a:r>
              <a:rPr lang="zh-CN" altLang="en-US" sz="2400" dirty="0">
                <a:latin typeface="仿宋_GB2312" panose="02010609030101010101" charset="-122"/>
                <a:ea typeface="仿宋_GB2312" panose="02010609030101010101" charset="-122"/>
              </a:rPr>
              <a:t>根据典型的周期和节律性上腹部疼痛</a:t>
            </a:r>
            <a:endParaRPr lang="zh-CN" altLang="en-US" sz="2400" dirty="0">
              <a:latin typeface="仿宋_GB2312" panose="02010609030101010101" charset="-122"/>
              <a:ea typeface="仿宋_GB2312" panose="02010609030101010101" charset="-122"/>
            </a:endParaRPr>
          </a:p>
          <a:p>
            <a:pPr marL="0" indent="0" algn="just" eaLnBrk="1" hangingPunct="1">
              <a:lnSpc>
                <a:spcPct val="170000"/>
              </a:lnSpc>
              <a:buNone/>
            </a:pPr>
            <a:r>
              <a:rPr lang="en-US" altLang="zh-CN" sz="2400" dirty="0">
                <a:latin typeface="仿宋_GB2312" panose="02010609030101010101" charset="-122"/>
                <a:ea typeface="仿宋_GB2312" panose="02010609030101010101" charset="-122"/>
              </a:rPr>
              <a:t>  </a:t>
            </a:r>
            <a:r>
              <a:rPr lang="zh-CN" altLang="en-US" sz="2400" dirty="0">
                <a:latin typeface="仿宋_GB2312" panose="02010609030101010101" charset="-122"/>
                <a:ea typeface="仿宋_GB2312" panose="02010609030101010101" charset="-122"/>
              </a:rPr>
              <a:t>确诊需要依靠</a:t>
            </a:r>
            <a:r>
              <a:rPr lang="en-US" altLang="zh-CN" sz="2400" dirty="0">
                <a:latin typeface="仿宋_GB2312" panose="02010609030101010101" charset="-122"/>
                <a:ea typeface="仿宋_GB2312" panose="02010609030101010101" charset="-122"/>
              </a:rPr>
              <a:t>X</a:t>
            </a:r>
            <a:r>
              <a:rPr lang="zh-CN" altLang="en-US" sz="2400" dirty="0">
                <a:latin typeface="仿宋_GB2312" panose="02010609030101010101" charset="-122"/>
                <a:ea typeface="仿宋_GB2312" panose="02010609030101010101" charset="-122"/>
              </a:rPr>
              <a:t>线钡餐检查和（或）内镜检查</a:t>
            </a:r>
            <a:endParaRPr lang="zh-CN" altLang="en-US" sz="2400" dirty="0">
              <a:latin typeface="仿宋_GB2312" panose="02010609030101010101" charset="-122"/>
              <a:ea typeface="仿宋_GB2312" panose="02010609030101010101" charset="-122"/>
            </a:endParaRPr>
          </a:p>
        </p:txBody>
      </p:sp>
      <p:sp>
        <p:nvSpPr>
          <p:cNvPr id="63490" name="Rectangle 2"/>
          <p:cNvSpPr>
            <a:spLocks noGrp="1"/>
          </p:cNvSpPr>
          <p:nvPr/>
        </p:nvSpPr>
        <p:spPr>
          <a:xfrm>
            <a:off x="6095683" y="955993"/>
            <a:ext cx="5976937" cy="136683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2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a:lstStyle>
          <a:p>
            <a:pPr algn="just" eaLnBrk="1" hangingPunct="1">
              <a:lnSpc>
                <a:spcPct val="135000"/>
              </a:lnSpc>
              <a:buNone/>
            </a:pPr>
            <a:r>
              <a:rPr lang="en-US" altLang="zh-CN" dirty="0">
                <a:latin typeface="仿宋_GB2312" panose="02010609030101010101" charset="-122"/>
                <a:ea typeface="仿宋_GB2312" panose="02010609030101010101" charset="-122"/>
              </a:rPr>
              <a:t>2</a:t>
            </a:r>
            <a:r>
              <a:rPr lang="zh-CN" altLang="en-US" dirty="0">
                <a:latin typeface="仿宋_GB2312" panose="02010609030101010101" charset="-122"/>
                <a:ea typeface="仿宋_GB2312" panose="02010609030101010101" charset="-122"/>
              </a:rPr>
              <a:t>．胃镜检查和粘膜活检</a:t>
            </a:r>
            <a:r>
              <a:rPr lang="zh-CN" altLang="en-US" sz="3600" dirty="0">
                <a:latin typeface="仿宋_GB2312" panose="02010609030101010101" charset="-122"/>
                <a:ea typeface="仿宋_GB2312" panose="02010609030101010101" charset="-122"/>
              </a:rPr>
              <a:t>  </a:t>
            </a:r>
            <a:endParaRPr lang="zh-CN" altLang="en-US" dirty="0">
              <a:latin typeface="仿宋_GB2312" panose="02010609030101010101" charset="-122"/>
              <a:ea typeface="仿宋_GB2312" panose="02010609030101010101" charset="-122"/>
            </a:endParaRPr>
          </a:p>
        </p:txBody>
      </p:sp>
      <p:grpSp>
        <p:nvGrpSpPr>
          <p:cNvPr id="63491" name="Group 3"/>
          <p:cNvGrpSpPr/>
          <p:nvPr/>
        </p:nvGrpSpPr>
        <p:grpSpPr>
          <a:xfrm>
            <a:off x="4810760" y="2560955"/>
            <a:ext cx="6798310" cy="2181225"/>
            <a:chOff x="657" y="1768"/>
            <a:chExt cx="4854" cy="1292"/>
          </a:xfrm>
        </p:grpSpPr>
        <p:pic>
          <p:nvPicPr>
            <p:cNvPr id="63495" name="Picture 4" descr="无标题8"/>
            <p:cNvPicPr>
              <a:picLocks noChangeAspect="1"/>
            </p:cNvPicPr>
            <p:nvPr/>
          </p:nvPicPr>
          <p:blipFill>
            <a:blip r:embed="rId1"/>
            <a:stretch>
              <a:fillRect/>
            </a:stretch>
          </p:blipFill>
          <p:spPr>
            <a:xfrm>
              <a:off x="2245" y="1797"/>
              <a:ext cx="1633" cy="1258"/>
            </a:xfrm>
            <a:prstGeom prst="rect">
              <a:avLst/>
            </a:prstGeom>
            <a:noFill/>
            <a:ln w="9525">
              <a:noFill/>
            </a:ln>
          </p:spPr>
        </p:pic>
        <p:pic>
          <p:nvPicPr>
            <p:cNvPr id="63496" name="Picture 5" descr="无标题9"/>
            <p:cNvPicPr>
              <a:picLocks noChangeAspect="1"/>
            </p:cNvPicPr>
            <p:nvPr/>
          </p:nvPicPr>
          <p:blipFill>
            <a:blip r:embed="rId2"/>
            <a:stretch>
              <a:fillRect/>
            </a:stretch>
          </p:blipFill>
          <p:spPr>
            <a:xfrm>
              <a:off x="3878" y="1797"/>
              <a:ext cx="1633" cy="1258"/>
            </a:xfrm>
            <a:prstGeom prst="rect">
              <a:avLst/>
            </a:prstGeom>
            <a:noFill/>
            <a:ln w="9525">
              <a:noFill/>
            </a:ln>
          </p:spPr>
        </p:pic>
        <p:pic>
          <p:nvPicPr>
            <p:cNvPr id="63497" name="Picture 6" descr="无标题7"/>
            <p:cNvPicPr>
              <a:picLocks noChangeAspect="1"/>
            </p:cNvPicPr>
            <p:nvPr/>
          </p:nvPicPr>
          <p:blipFill>
            <a:blip r:embed="rId3"/>
            <a:stretch>
              <a:fillRect/>
            </a:stretch>
          </p:blipFill>
          <p:spPr>
            <a:xfrm>
              <a:off x="657" y="1768"/>
              <a:ext cx="1588" cy="1292"/>
            </a:xfrm>
            <a:prstGeom prst="rect">
              <a:avLst/>
            </a:prstGeom>
            <a:noFill/>
            <a:ln w="9525">
              <a:noFill/>
            </a:ln>
          </p:spPr>
        </p:pic>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6562" name="Picture 2" descr="ya438x"/>
          <p:cNvPicPr>
            <a:picLocks noChangeAspect="1"/>
          </p:cNvPicPr>
          <p:nvPr/>
        </p:nvPicPr>
        <p:blipFill>
          <a:blip r:embed="rId1"/>
          <a:stretch>
            <a:fillRect/>
          </a:stretch>
        </p:blipFill>
        <p:spPr>
          <a:xfrm>
            <a:off x="8543290" y="3726180"/>
            <a:ext cx="3097530" cy="2995295"/>
          </a:xfrm>
          <a:prstGeom prst="rect">
            <a:avLst/>
          </a:prstGeom>
          <a:noFill/>
          <a:ln w="9525">
            <a:noFill/>
          </a:ln>
        </p:spPr>
      </p:pic>
      <p:sp>
        <p:nvSpPr>
          <p:cNvPr id="66563" name="页脚占位符 1"/>
          <p:cNvSpPr txBox="1">
            <a:spLocks noGrp="1"/>
          </p:cNvSpPr>
          <p:nvPr>
            <p:ph type="ftr" sz="quarter" idx="11"/>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stStyle>
          <a:p>
            <a:pPr lvl="0" algn="r" eaLnBrk="1" hangingPunct="1"/>
            <a:r>
              <a:rPr lang="en-US" altLang="en-US" sz="1200" b="1" dirty="0">
                <a:solidFill>
                  <a:schemeClr val="bg1"/>
                </a:solidFill>
                <a:latin typeface="Verdana" panose="020B0604030504040204" pitchFamily="34" charset="0"/>
                <a:ea typeface="宋体" panose="02010600030101010101" pitchFamily="2" charset="-122"/>
              </a:rPr>
              <a:t>临床医学概论</a:t>
            </a:r>
            <a:endParaRPr lang="en-US" altLang="en-US" sz="1200" b="1" dirty="0">
              <a:solidFill>
                <a:schemeClr val="bg1"/>
              </a:solidFill>
              <a:latin typeface="Verdana" panose="020B0604030504040204" pitchFamily="34" charset="0"/>
              <a:ea typeface="宋体" panose="02010600030101010101" pitchFamily="2" charset="-122"/>
            </a:endParaRPr>
          </a:p>
        </p:txBody>
      </p:sp>
      <p:pic>
        <p:nvPicPr>
          <p:cNvPr id="65539" name="Picture 3" descr="stuldp01"/>
          <p:cNvPicPr>
            <a:picLocks noChangeAspect="1"/>
          </p:cNvPicPr>
          <p:nvPr/>
        </p:nvPicPr>
        <p:blipFill>
          <a:blip r:embed="rId2"/>
          <a:stretch>
            <a:fillRect/>
          </a:stretch>
        </p:blipFill>
        <p:spPr>
          <a:xfrm>
            <a:off x="457518" y="621030"/>
            <a:ext cx="3787775" cy="3676650"/>
          </a:xfrm>
          <a:prstGeom prst="rect">
            <a:avLst/>
          </a:prstGeom>
          <a:noFill/>
          <a:ln w="9525">
            <a:noFill/>
          </a:ln>
        </p:spPr>
      </p:pic>
      <p:pic>
        <p:nvPicPr>
          <p:cNvPr id="65538" name="Picture 2" descr="bduo-15"/>
          <p:cNvPicPr>
            <a:picLocks noChangeAspect="1"/>
          </p:cNvPicPr>
          <p:nvPr/>
        </p:nvPicPr>
        <p:blipFill>
          <a:blip r:embed="rId3"/>
          <a:stretch>
            <a:fillRect/>
          </a:stretch>
        </p:blipFill>
        <p:spPr>
          <a:xfrm>
            <a:off x="4491038" y="2103755"/>
            <a:ext cx="3536950" cy="3673475"/>
          </a:xfrm>
          <a:prstGeom prst="rect">
            <a:avLst/>
          </a:prstGeom>
          <a:noFill/>
          <a:ln w="9525">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627" name="Rectangle 54"/>
          <p:cNvSpPr>
            <a:spLocks noGrp="1"/>
          </p:cNvSpPr>
          <p:nvPr>
            <p:ph type="title"/>
          </p:nvPr>
        </p:nvSpPr>
        <p:spPr>
          <a:xfrm>
            <a:off x="468630" y="0"/>
            <a:ext cx="8229600" cy="897255"/>
          </a:xfrm>
        </p:spPr>
        <p:txBody>
          <a:bodyPr vert="horz" wrap="square" lIns="91440" tIns="45720" rIns="91440" bIns="45720" anchor="ctr" anchorCtr="0"/>
          <a:p>
            <a:pPr eaLnBrk="1" hangingPunct="1"/>
            <a:r>
              <a:rPr lang="zh-CN" altLang="en-US" sz="3200" dirty="0">
                <a:latin typeface="仿宋_GB2312" panose="02010609030101010101" charset="-122"/>
                <a:ea typeface="仿宋_GB2312" panose="02010609030101010101" charset="-122"/>
              </a:rPr>
              <a:t>胃良性溃疡与恶性溃疡的鉴别要点</a:t>
            </a:r>
            <a:endParaRPr lang="zh-CN" altLang="en-US" sz="3200" dirty="0">
              <a:latin typeface="仿宋_GB2312" panose="02010609030101010101" charset="-122"/>
              <a:ea typeface="仿宋_GB2312" panose="02010609030101010101" charset="-122"/>
            </a:endParaRPr>
          </a:p>
        </p:txBody>
      </p:sp>
      <p:graphicFrame>
        <p:nvGraphicFramePr>
          <p:cNvPr id="49208" name="Group 56"/>
          <p:cNvGraphicFramePr>
            <a:graphicFrameLocks noGrp="1"/>
          </p:cNvGraphicFramePr>
          <p:nvPr/>
        </p:nvGraphicFramePr>
        <p:xfrm>
          <a:off x="1910080" y="960755"/>
          <a:ext cx="8915400" cy="5295900"/>
        </p:xfrm>
        <a:graphic>
          <a:graphicData uri="http://schemas.openxmlformats.org/drawingml/2006/table">
            <a:tbl>
              <a:tblPr/>
              <a:tblGrid>
                <a:gridCol w="1666875"/>
                <a:gridCol w="1231900"/>
                <a:gridCol w="2392363"/>
                <a:gridCol w="3624262"/>
              </a:tblGrid>
              <a:tr h="454025">
                <a:tc>
                  <a:txBody>
                    <a:bodyPr/>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cap="flat">
                      <a:noFill/>
                    </a:lnL>
                    <a:lnR w="12700" cap="flat" cmpd="sng" algn="ctr">
                      <a:solidFill>
                        <a:schemeClr val="tx1"/>
                      </a:solidFill>
                      <a:prstDash val="solid"/>
                      <a:miter lim="800000"/>
                      <a:headEnd type="none" w="sm" len="sm"/>
                      <a:tailEnd type="none" w="sm" len="sm"/>
                    </a:lnR>
                    <a:lnT w="28575"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a:noFill/>
                    </a:lnR>
                    <a:lnT w="28575"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良性溃疡</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a:noFill/>
                    </a:lnL>
                    <a:lnR w="12700" cap="flat" cmpd="sng" algn="ctr">
                      <a:solidFill>
                        <a:schemeClr val="tx1"/>
                      </a:solidFill>
                      <a:prstDash val="solid"/>
                      <a:miter lim="800000"/>
                      <a:headEnd type="none" w="sm" len="sm"/>
                      <a:tailEnd type="none" w="sm" len="sm"/>
                    </a:lnR>
                    <a:lnT w="28575"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         </a:t>
                      </a: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恶性溃疡</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cap="flat">
                      <a:noFill/>
                    </a:lnR>
                    <a:lnT w="28575"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r>
              <a:tr h="419100">
                <a:tc>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年龄</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cap="flat">
                      <a:noFill/>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gridSpan="2">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青中年居多</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hMerge="1">
                  <a:tcPr/>
                </a:tc>
                <a:tc>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多见于中年以上</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cap="flat">
                      <a:noFill/>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r>
              <a:tr h="296863">
                <a:tc>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 </a:t>
                      </a: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病史</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cap="flat">
                      <a:noFill/>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gridSpan="2">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周期性间歇发作</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hMerge="1">
                  <a:tcPr/>
                </a:tc>
                <a:tc>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进行性持续性发作</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cap="flat">
                      <a:noFill/>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r>
              <a:tr h="298450">
                <a:tc>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病程</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cap="flat">
                      <a:noFill/>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gridSpan="2">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较长，多以年计</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hMerge="1">
                  <a:tcPr/>
                </a:tc>
                <a:tc>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较短，多以月计</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cap="flat">
                      <a:noFill/>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r>
              <a:tr h="566738">
                <a:tc>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全身表现</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cap="flat">
                      <a:noFill/>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gridSpan="2">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轻</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hMerge="1">
                  <a:tcPr/>
                </a:tc>
                <a:tc>
                  <a:txBody>
                    <a:bodyPr/>
                    <a:p>
                      <a:pPr marL="0" marR="0" lvl="0" indent="0" algn="just"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多明显，消瘦显著</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p>
                      <a:pPr marL="0" marR="0" lvl="0" indent="0" algn="l" defTabSz="914400" rtl="0" eaLnBrk="1" fontAlgn="base" latinLnBrk="0" hangingPunct="1">
                        <a:lnSpc>
                          <a:spcPct val="100000"/>
                        </a:lnSpc>
                        <a:spcBef>
                          <a:spcPct val="20000"/>
                        </a:spcBef>
                        <a:spcAft>
                          <a:spcPct val="0"/>
                        </a:spcAft>
                        <a:buClrTx/>
                        <a:buSzTx/>
                        <a:buFontTx/>
                        <a:buNone/>
                      </a:pPr>
                      <a:endParaRPr kumimoji="0" lang="en-US" altLang="zh-CN"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cap="flat">
                      <a:noFill/>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r>
              <a:tr h="390525">
                <a:tc>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制酸药</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cap="flat">
                      <a:noFill/>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gridSpan="2">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可缓解腹痛</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hMerge="1">
                  <a:tcPr/>
                </a:tc>
                <a:tc>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效果不佳</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cap="flat">
                      <a:noFill/>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r>
              <a:tr h="400050">
                <a:tc>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胃镜</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cap="flat">
                      <a:noFill/>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gridSpan="2">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溃疡圆或椭圆形，规则，溃疡边缘光整，披灰白色或灰黄色苔 </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hMerge="1">
                  <a:tcPr/>
                </a:tc>
                <a:tc>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溃疡呈不规则形状，基底凹凸不平，污秽苔，常见结节状隆起，皱壁中断</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cap="flat">
                      <a:noFill/>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r>
              <a:tr h="795338">
                <a:tc>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X-</a:t>
                      </a: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线检查</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cap="flat">
                      <a:noFill/>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gridSpan="2">
                  <a:txBody>
                    <a:bodyPr/>
                    <a:p>
                      <a:pPr marL="0" marR="0" lvl="0" indent="0" algn="just"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龛影形状常呈圆或椭圆形，溃疡边缘光滑，龛影位于胃腔外，周围粘膜集中</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hMerge="1">
                  <a:tcPr/>
                </a:tc>
                <a:tc>
                  <a:txBody>
                    <a:bodyPr/>
                    <a:p>
                      <a:pPr marL="0" marR="0" lvl="0" indent="0" algn="just"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常呈三角形或不规则形，不整齐，龛影位于胃腔内，周围粘膜 中断</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cap="flat">
                      <a:noFill/>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r>
              <a:tr h="387350">
                <a:tc>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胃酸测定</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cap="flat">
                      <a:noFill/>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28575" cap="flat" cmpd="sng" algn="ctr">
                      <a:solidFill>
                        <a:schemeClr val="tx1"/>
                      </a:solidFill>
                      <a:prstDash val="solid"/>
                      <a:miter lim="800000"/>
                      <a:headEnd type="none" w="sm" len="sm"/>
                      <a:tailEnd type="none" w="sm" len="sm"/>
                    </a:lnB>
                    <a:lnTlToBr>
                      <a:noFill/>
                    </a:lnTlToBr>
                    <a:lnBlToTr>
                      <a:noFill/>
                    </a:lnBlToTr>
                    <a:noFill/>
                  </a:tcPr>
                </a:tc>
                <a:tc gridSpan="2">
                  <a:txBody>
                    <a:bodyPr/>
                    <a:p>
                      <a:pPr marL="0" marR="0" lvl="0" indent="0" algn="just"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正常或偏低，无真性缺</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28575" cap="flat" cmpd="sng" algn="ctr">
                      <a:solidFill>
                        <a:schemeClr val="tx1"/>
                      </a:solidFill>
                      <a:prstDash val="solid"/>
                      <a:miter lim="800000"/>
                      <a:headEnd type="none" w="sm" len="sm"/>
                      <a:tailEnd type="none" w="sm" len="sm"/>
                    </a:lnB>
                    <a:lnTlToBr>
                      <a:noFill/>
                    </a:lnTlToBr>
                    <a:lnBlToTr>
                      <a:noFill/>
                    </a:lnBlToTr>
                    <a:noFill/>
                  </a:tcPr>
                </a:tc>
                <a:tc hMerge="1">
                  <a:tcPr/>
                </a:tc>
                <a:tc>
                  <a:txBody>
                    <a:bodyPr/>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rPr>
                        <a:t>缺酸者较多</a:t>
                      </a:r>
                      <a:endParaRPr kumimoji="0" lang="zh-CN" altLang="en-US" sz="2000" b="1" i="0" u="none" strike="noStrike" cap="none" normalizeH="0" baseline="0" smtClean="0">
                        <a:ln>
                          <a:noFill/>
                        </a:ln>
                        <a:solidFill>
                          <a:schemeClr val="tx1"/>
                        </a:solidFill>
                        <a:effectLst/>
                        <a:latin typeface="仿宋_GB2312" panose="02010609030101010101" charset="-122"/>
                        <a:ea typeface="仿宋_GB2312" panose="02010609030101010101" charset="-122"/>
                      </a:endParaRPr>
                    </a:p>
                  </a:txBody>
                  <a:tcPr horzOverflow="overflow">
                    <a:lnL w="12700" cap="flat" cmpd="sng" algn="ctr">
                      <a:solidFill>
                        <a:schemeClr val="tx1"/>
                      </a:solidFill>
                      <a:prstDash val="solid"/>
                      <a:miter lim="800000"/>
                      <a:headEnd type="none" w="sm" len="sm"/>
                      <a:tailEnd type="none" w="sm" len="sm"/>
                    </a:lnL>
                    <a:lnR cap="flat">
                      <a:noFill/>
                    </a:lnR>
                    <a:lnT w="12700" cap="flat" cmpd="sng" algn="ctr">
                      <a:solidFill>
                        <a:schemeClr val="tx1"/>
                      </a:solidFill>
                      <a:prstDash val="solid"/>
                      <a:miter lim="800000"/>
                      <a:headEnd type="none" w="sm" len="sm"/>
                      <a:tailEnd type="none" w="sm" len="sm"/>
                    </a:lnT>
                    <a:lnB w="28575" cap="flat" cmpd="sng" algn="ctr">
                      <a:solidFill>
                        <a:schemeClr val="tx1"/>
                      </a:solidFill>
                      <a:prstDash val="solid"/>
                      <a:miter lim="800000"/>
                      <a:headEnd type="none" w="sm" len="sm"/>
                      <a:tailEnd type="none" w="sm" len="sm"/>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2966720" cy="14198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en-US" altLang="zh-CN" dirty="0" smtClean="0"/>
              <a:t>1. </a:t>
            </a:r>
            <a:r>
              <a:rPr lang="zh-CN" altLang="en-US" dirty="0" smtClean="0"/>
              <a:t>掌握常见消化系统疾病的临床表现、诊断、治疗。</a:t>
            </a:r>
            <a:r>
              <a:rPr lang="en-US" altLang="zh-CN" dirty="0" smtClean="0"/>
              <a:t> </a:t>
            </a:r>
            <a:endParaRPr lang="en-US" altLang="zh-CN" dirty="0" smtClean="0"/>
          </a:p>
          <a:p>
            <a:pPr algn="just" fontAlgn="auto">
              <a:lnSpc>
                <a:spcPct val="120000"/>
              </a:lnSpc>
              <a:spcBef>
                <a:spcPts val="0"/>
              </a:spcBef>
              <a:spcAft>
                <a:spcPts val="0"/>
              </a:spcAft>
            </a:pPr>
            <a:r>
              <a:rPr lang="en-US" altLang="zh-CN" dirty="0" smtClean="0"/>
              <a:t>2. </a:t>
            </a:r>
            <a:r>
              <a:rPr lang="zh-CN" altLang="en-US" dirty="0" smtClean="0"/>
              <a:t>熟悉常见消化系统疾病的病因及发病机制。</a:t>
            </a:r>
            <a:endParaRPr lang="zh-CN" altLang="en-US" dirty="0" smtClean="0"/>
          </a:p>
        </p:txBody>
      </p:sp>
      <p:sp>
        <p:nvSpPr>
          <p:cNvPr id="5" name="文本框 22"/>
          <p:cNvSpPr txBox="1"/>
          <p:nvPr/>
        </p:nvSpPr>
        <p:spPr>
          <a:xfrm flipH="1">
            <a:off x="4954270" y="4088765"/>
            <a:ext cx="2655570" cy="14198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学会消化系统常见病的诊断技能，能够做出消化系统常见病的初步诊断。</a:t>
            </a:r>
            <a:endParaRPr lang="zh-CN" altLang="en-US" dirty="0" smtClean="0"/>
          </a:p>
        </p:txBody>
      </p:sp>
      <p:sp>
        <p:nvSpPr>
          <p:cNvPr id="6" name="文本框 22"/>
          <p:cNvSpPr txBox="1"/>
          <p:nvPr/>
        </p:nvSpPr>
        <p:spPr>
          <a:xfrm flipH="1">
            <a:off x="8314690" y="4088765"/>
            <a:ext cx="2618105" cy="17519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通过移情训练提升心理感知能力，建立</a:t>
            </a:r>
            <a:r>
              <a:rPr lang="en-US" altLang="zh-CN" dirty="0" smtClean="0"/>
              <a:t>“</a:t>
            </a:r>
            <a:r>
              <a:rPr lang="zh-CN" altLang="en-US" dirty="0" smtClean="0"/>
              <a:t>理解</a:t>
            </a:r>
            <a:r>
              <a:rPr lang="en-US" altLang="zh-CN" dirty="0" smtClean="0"/>
              <a:t>-</a:t>
            </a:r>
            <a:r>
              <a:rPr lang="zh-CN" altLang="en-US" dirty="0" smtClean="0"/>
              <a:t>共情</a:t>
            </a:r>
            <a:r>
              <a:rPr lang="en-US" altLang="zh-CN" dirty="0" smtClean="0"/>
              <a:t>-</a:t>
            </a:r>
            <a:r>
              <a:rPr lang="zh-CN" altLang="en-US" dirty="0" smtClean="0"/>
              <a:t>支持</a:t>
            </a:r>
            <a:r>
              <a:rPr lang="en-US" altLang="zh-CN" dirty="0" smtClean="0"/>
              <a:t>”</a:t>
            </a:r>
            <a:r>
              <a:rPr lang="zh-CN" altLang="en-US" dirty="0" smtClean="0"/>
              <a:t>的医患沟通模式，强化责任意识、团队意识与科学精神。</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8610" name="Group 2"/>
          <p:cNvGrpSpPr/>
          <p:nvPr/>
        </p:nvGrpSpPr>
        <p:grpSpPr>
          <a:xfrm>
            <a:off x="1751648" y="1148398"/>
            <a:ext cx="7272337" cy="3673475"/>
            <a:chOff x="930" y="1200"/>
            <a:chExt cx="4110" cy="1932"/>
          </a:xfrm>
        </p:grpSpPr>
        <p:pic>
          <p:nvPicPr>
            <p:cNvPr id="68612" name="Picture 3" descr="stulgu01"/>
            <p:cNvPicPr>
              <a:picLocks noChangeAspect="1"/>
            </p:cNvPicPr>
            <p:nvPr/>
          </p:nvPicPr>
          <p:blipFill>
            <a:blip r:embed="rId1"/>
            <a:stretch>
              <a:fillRect/>
            </a:stretch>
          </p:blipFill>
          <p:spPr>
            <a:xfrm>
              <a:off x="930" y="1253"/>
              <a:ext cx="1936" cy="1879"/>
            </a:xfrm>
            <a:prstGeom prst="rect">
              <a:avLst/>
            </a:prstGeom>
            <a:noFill/>
            <a:ln w="9525">
              <a:noFill/>
            </a:ln>
          </p:spPr>
        </p:pic>
        <p:pic>
          <p:nvPicPr>
            <p:cNvPr id="68613" name="Picture 4" descr="ya435n"/>
            <p:cNvPicPr>
              <a:picLocks noChangeAspect="1"/>
            </p:cNvPicPr>
            <p:nvPr/>
          </p:nvPicPr>
          <p:blipFill>
            <a:blip r:embed="rId2"/>
            <a:stretch>
              <a:fillRect/>
            </a:stretch>
          </p:blipFill>
          <p:spPr>
            <a:xfrm>
              <a:off x="3120" y="1200"/>
              <a:ext cx="1920" cy="1920"/>
            </a:xfrm>
            <a:prstGeom prst="rect">
              <a:avLst/>
            </a:prstGeom>
            <a:noFill/>
            <a:ln w="9525">
              <a:noFill/>
            </a:ln>
          </p:spPr>
        </p:pic>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9634" name="Group 2"/>
          <p:cNvGrpSpPr/>
          <p:nvPr/>
        </p:nvGrpSpPr>
        <p:grpSpPr>
          <a:xfrm>
            <a:off x="1954213" y="1233805"/>
            <a:ext cx="8569325" cy="4391025"/>
            <a:chOff x="1247" y="1344"/>
            <a:chExt cx="3765" cy="1743"/>
          </a:xfrm>
        </p:grpSpPr>
        <p:pic>
          <p:nvPicPr>
            <p:cNvPr id="69636" name="Picture 3" descr="ksg53"/>
            <p:cNvPicPr>
              <a:picLocks noChangeAspect="1"/>
            </p:cNvPicPr>
            <p:nvPr/>
          </p:nvPicPr>
          <p:blipFill>
            <a:blip r:embed="rId1"/>
            <a:stretch>
              <a:fillRect/>
            </a:stretch>
          </p:blipFill>
          <p:spPr>
            <a:xfrm>
              <a:off x="1247" y="1344"/>
              <a:ext cx="1795" cy="1724"/>
            </a:xfrm>
            <a:prstGeom prst="rect">
              <a:avLst/>
            </a:prstGeom>
            <a:noFill/>
            <a:ln w="9525">
              <a:noFill/>
            </a:ln>
          </p:spPr>
        </p:pic>
        <p:pic>
          <p:nvPicPr>
            <p:cNvPr id="69637" name="Picture 4" descr="stmtcs03"/>
            <p:cNvPicPr>
              <a:picLocks noChangeAspect="1"/>
            </p:cNvPicPr>
            <p:nvPr/>
          </p:nvPicPr>
          <p:blipFill>
            <a:blip r:embed="rId2"/>
            <a:stretch>
              <a:fillRect/>
            </a:stretch>
          </p:blipFill>
          <p:spPr>
            <a:xfrm>
              <a:off x="3216" y="1344"/>
              <a:ext cx="1796" cy="1743"/>
            </a:xfrm>
            <a:prstGeom prst="rect">
              <a:avLst/>
            </a:prstGeom>
            <a:noFill/>
            <a:ln w="9525">
              <a:noFill/>
            </a:ln>
          </p:spPr>
        </p:pic>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Rectangle 2"/>
          <p:cNvSpPr>
            <a:spLocks noGrp="1"/>
          </p:cNvSpPr>
          <p:nvPr>
            <p:ph type="title"/>
          </p:nvPr>
        </p:nvSpPr>
        <p:spPr>
          <a:xfrm>
            <a:off x="468630" y="635"/>
            <a:ext cx="8229600" cy="736600"/>
          </a:xfrm>
        </p:spPr>
        <p:txBody>
          <a:bodyPr vert="horz" wrap="square" lIns="91440" tIns="45720" rIns="91440" bIns="45720" anchor="ctr" anchorCtr="0"/>
          <a:p>
            <a:pPr eaLnBrk="1" hangingPunct="1"/>
            <a:r>
              <a:rPr lang="en-US" altLang="zh-CN" dirty="0">
                <a:latin typeface="仿宋_GB2312" panose="02010609030101010101" charset="-122"/>
                <a:ea typeface="仿宋_GB2312" panose="02010609030101010101" charset="-122"/>
              </a:rPr>
              <a:t>【</a:t>
            </a:r>
            <a:r>
              <a:rPr lang="zh-CN" altLang="en-US" dirty="0">
                <a:latin typeface="仿宋_GB2312" panose="02010609030101010101" charset="-122"/>
                <a:ea typeface="仿宋_GB2312" panose="02010609030101010101" charset="-122"/>
              </a:rPr>
              <a:t>治  疗</a:t>
            </a:r>
            <a:r>
              <a:rPr lang="en-US" altLang="zh-CN" dirty="0">
                <a:latin typeface="仿宋_GB2312" panose="02010609030101010101" charset="-122"/>
                <a:ea typeface="仿宋_GB2312" panose="02010609030101010101" charset="-122"/>
              </a:rPr>
              <a:t>】</a:t>
            </a:r>
            <a:endParaRPr lang="en-US" altLang="zh-CN" dirty="0">
              <a:latin typeface="仿宋_GB2312" panose="02010609030101010101" charset="-122"/>
              <a:ea typeface="仿宋_GB2312" panose="02010609030101010101" charset="-122"/>
            </a:endParaRPr>
          </a:p>
        </p:txBody>
      </p:sp>
      <p:sp>
        <p:nvSpPr>
          <p:cNvPr id="70659" name="Rectangle 3"/>
          <p:cNvSpPr>
            <a:spLocks noGrp="1"/>
          </p:cNvSpPr>
          <p:nvPr>
            <p:ph idx="1"/>
          </p:nvPr>
        </p:nvSpPr>
        <p:spPr>
          <a:xfrm>
            <a:off x="611505" y="1484630"/>
            <a:ext cx="11125200" cy="4135120"/>
          </a:xfrm>
        </p:spPr>
        <p:txBody>
          <a:bodyPr vert="horz" wrap="square" lIns="91440" tIns="45720" rIns="91440" bIns="45720" anchor="t" anchorCtr="0"/>
          <a:p>
            <a:pPr algn="just" eaLnBrk="1" hangingPunct="1">
              <a:lnSpc>
                <a:spcPct val="150000"/>
              </a:lnSpc>
              <a:buNone/>
            </a:pPr>
            <a:r>
              <a:rPr lang="zh-CN" altLang="en-US" sz="2400" dirty="0">
                <a:latin typeface="仿宋_GB2312" panose="02010609030101010101" charset="-122"/>
                <a:ea typeface="仿宋_GB2312" panose="02010609030101010101" charset="-122"/>
              </a:rPr>
              <a:t>目的：消除病因、解除症状、愈合溃疡、防止复发和避免并发症</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q"/>
            </a:pPr>
            <a:r>
              <a:rPr lang="zh-CN" altLang="en-US" sz="2400" dirty="0">
                <a:latin typeface="仿宋_GB2312" panose="02010609030101010101" charset="-122"/>
                <a:ea typeface="仿宋_GB2312" panose="02010609030101010101" charset="-122"/>
              </a:rPr>
              <a:t> 一般治疗</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q"/>
            </a:pPr>
            <a:r>
              <a:rPr lang="zh-CN" altLang="en-US" sz="2400" dirty="0">
                <a:latin typeface="仿宋_GB2312" panose="02010609030101010101" charset="-122"/>
                <a:ea typeface="仿宋_GB2312" panose="02010609030101010101" charset="-122"/>
              </a:rPr>
              <a:t> 药物治疗</a:t>
            </a:r>
            <a:endParaRPr lang="zh-CN" altLang="en-US" sz="2400" dirty="0">
              <a:latin typeface="仿宋_GB2312" panose="02010609030101010101" charset="-122"/>
              <a:ea typeface="仿宋_GB2312" panose="02010609030101010101" charset="-122"/>
            </a:endParaRPr>
          </a:p>
          <a:p>
            <a:pPr algn="just" eaLnBrk="1" hangingPunct="1">
              <a:lnSpc>
                <a:spcPct val="150000"/>
              </a:lnSpc>
              <a:buNone/>
            </a:pPr>
            <a:r>
              <a:rPr lang="zh-CN" altLang="en-US" sz="2400" dirty="0">
                <a:latin typeface="仿宋_GB2312" panose="02010609030101010101" charset="-122"/>
                <a:ea typeface="仿宋_GB2312" panose="02010609030101010101" charset="-122"/>
              </a:rPr>
              <a:t>    根除</a:t>
            </a:r>
            <a:r>
              <a:rPr lang="en-US" altLang="zh-CN" sz="2400" dirty="0">
                <a:latin typeface="仿宋_GB2312" panose="02010609030101010101" charset="-122"/>
                <a:ea typeface="仿宋_GB2312" panose="02010609030101010101" charset="-122"/>
              </a:rPr>
              <a:t>HP </a:t>
            </a:r>
            <a:r>
              <a:rPr lang="zh-CN" altLang="en-US" sz="2400" dirty="0">
                <a:latin typeface="仿宋_GB2312" panose="02010609030101010101" charset="-122"/>
                <a:ea typeface="仿宋_GB2312" panose="02010609030101010101" charset="-122"/>
              </a:rPr>
              <a:t>治疗   根除</a:t>
            </a:r>
            <a:r>
              <a:rPr lang="en-US" altLang="zh-CN" sz="2400" dirty="0">
                <a:latin typeface="仿宋_GB2312" panose="02010609030101010101" charset="-122"/>
                <a:ea typeface="仿宋_GB2312" panose="02010609030101010101" charset="-122"/>
              </a:rPr>
              <a:t>HP</a:t>
            </a:r>
            <a:r>
              <a:rPr lang="zh-CN" altLang="en-US" sz="2400" dirty="0">
                <a:latin typeface="仿宋_GB2312" panose="02010609030101010101" charset="-122"/>
                <a:ea typeface="仿宋_GB2312" panose="02010609030101010101" charset="-122"/>
              </a:rPr>
              <a:t>治疗的方案</a:t>
            </a:r>
            <a:endParaRPr lang="zh-CN" altLang="en-US" sz="2400" dirty="0">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Rectangle 2"/>
          <p:cNvSpPr>
            <a:spLocks noGrp="1"/>
          </p:cNvSpPr>
          <p:nvPr>
            <p:ph idx="1"/>
          </p:nvPr>
        </p:nvSpPr>
        <p:spPr>
          <a:xfrm>
            <a:off x="2478088" y="1351280"/>
            <a:ext cx="8896350" cy="5032375"/>
          </a:xfrm>
        </p:spPr>
        <p:txBody>
          <a:bodyPr vert="horz" wrap="square" lIns="91440" tIns="45720" rIns="91440" bIns="45720" anchor="t" anchorCtr="0"/>
          <a:p>
            <a:pPr algn="just" eaLnBrk="1" hangingPunct="1">
              <a:buNone/>
            </a:pPr>
            <a:r>
              <a:rPr lang="en-US" altLang="zh-CN" dirty="0">
                <a:latin typeface="仿宋_GB2312" panose="02010609030101010101" charset="-122"/>
                <a:ea typeface="仿宋_GB2312" panose="02010609030101010101" charset="-122"/>
              </a:rPr>
              <a:t>              </a:t>
            </a:r>
            <a:r>
              <a:rPr lang="zh-CN" altLang="en-US" sz="2400" dirty="0">
                <a:latin typeface="仿宋_GB2312" panose="02010609030101010101" charset="-122"/>
                <a:ea typeface="仿宋_GB2312" panose="02010609030101010101" charset="-122"/>
              </a:rPr>
              <a:t>根除</a:t>
            </a:r>
            <a:r>
              <a:rPr lang="en-US" altLang="zh-CN" sz="2400" dirty="0">
                <a:latin typeface="仿宋_GB2312" panose="02010609030101010101" charset="-122"/>
                <a:ea typeface="仿宋_GB2312" panose="02010609030101010101" charset="-122"/>
              </a:rPr>
              <a:t>HP</a:t>
            </a:r>
            <a:r>
              <a:rPr lang="zh-CN" altLang="en-US" sz="2400" dirty="0">
                <a:latin typeface="仿宋_GB2312" panose="02010609030101010101" charset="-122"/>
                <a:ea typeface="仿宋_GB2312" panose="02010609030101010101" charset="-122"/>
              </a:rPr>
              <a:t>三联治疗的方案</a:t>
            </a:r>
            <a:endParaRPr lang="zh-CN" altLang="en-US" sz="2400" dirty="0">
              <a:latin typeface="仿宋_GB2312" panose="02010609030101010101" charset="-122"/>
              <a:ea typeface="仿宋_GB2312" panose="02010609030101010101" charset="-122"/>
            </a:endParaRPr>
          </a:p>
          <a:p>
            <a:pPr algn="just" eaLnBrk="1" hangingPunct="1">
              <a:buNone/>
            </a:pPr>
            <a:r>
              <a:rPr lang="en-US" altLang="zh-CN" sz="2400" dirty="0">
                <a:latin typeface="仿宋_GB2312" panose="02010609030101010101" charset="-122"/>
                <a:ea typeface="仿宋_GB2312" panose="02010609030101010101" charset="-122"/>
              </a:rPr>
              <a:t>PPI</a:t>
            </a:r>
            <a:r>
              <a:rPr lang="zh-CN" altLang="en-US" sz="2400" dirty="0">
                <a:latin typeface="仿宋_GB2312" panose="02010609030101010101" charset="-122"/>
                <a:ea typeface="仿宋_GB2312" panose="02010609030101010101" charset="-122"/>
              </a:rPr>
              <a:t>或胶体铋剂                      抗菌药物</a:t>
            </a:r>
            <a:endParaRPr lang="zh-CN" altLang="en-US" sz="2400" dirty="0">
              <a:latin typeface="仿宋_GB2312" panose="02010609030101010101" charset="-122"/>
              <a:ea typeface="仿宋_GB2312" panose="02010609030101010101" charset="-122"/>
            </a:endParaRPr>
          </a:p>
          <a:p>
            <a:pPr algn="just" eaLnBrk="1" hangingPunct="1">
              <a:buNone/>
            </a:pPr>
            <a:r>
              <a:rPr lang="zh-CN" altLang="en-US" sz="2400" dirty="0">
                <a:latin typeface="仿宋_GB2312" panose="02010609030101010101" charset="-122"/>
                <a:ea typeface="仿宋_GB2312" panose="02010609030101010101" charset="-122"/>
              </a:rPr>
              <a:t>奥美拉唑  </a:t>
            </a:r>
            <a:r>
              <a:rPr lang="en-US" altLang="zh-CN" sz="2400" dirty="0">
                <a:latin typeface="仿宋_GB2312" panose="02010609030101010101" charset="-122"/>
                <a:ea typeface="仿宋_GB2312" panose="02010609030101010101" charset="-122"/>
              </a:rPr>
              <a:t>20mg Bid             </a:t>
            </a:r>
            <a:r>
              <a:rPr lang="zh-CN" altLang="en-US" sz="2400" dirty="0">
                <a:latin typeface="仿宋_GB2312" panose="02010609030101010101" charset="-122"/>
                <a:ea typeface="仿宋_GB2312" panose="02010609030101010101" charset="-122"/>
              </a:rPr>
              <a:t>克拉霉素</a:t>
            </a:r>
            <a:r>
              <a:rPr lang="en-US" altLang="zh-CN" sz="2400" dirty="0">
                <a:latin typeface="仿宋_GB2312" panose="02010609030101010101" charset="-122"/>
                <a:ea typeface="仿宋_GB2312" panose="02010609030101010101" charset="-122"/>
              </a:rPr>
              <a:t>500~1000mg/d</a:t>
            </a:r>
            <a:endParaRPr lang="en-US" altLang="zh-CN" sz="2400" dirty="0">
              <a:latin typeface="仿宋_GB2312" panose="02010609030101010101" charset="-122"/>
              <a:ea typeface="仿宋_GB2312" panose="02010609030101010101" charset="-122"/>
            </a:endParaRPr>
          </a:p>
          <a:p>
            <a:pPr algn="just" eaLnBrk="1" hangingPunct="1">
              <a:buNone/>
            </a:pPr>
            <a:r>
              <a:rPr lang="zh-CN" altLang="en-US" sz="2400" dirty="0">
                <a:latin typeface="仿宋_GB2312" panose="02010609030101010101" charset="-122"/>
                <a:ea typeface="仿宋_GB2312" panose="02010609030101010101" charset="-122"/>
              </a:rPr>
              <a:t>兰索拉唑  </a:t>
            </a:r>
            <a:r>
              <a:rPr lang="en-US" altLang="zh-CN" sz="2400" dirty="0">
                <a:latin typeface="仿宋_GB2312" panose="02010609030101010101" charset="-122"/>
                <a:ea typeface="仿宋_GB2312" panose="02010609030101010101" charset="-122"/>
              </a:rPr>
              <a:t>30mg Bid             </a:t>
            </a:r>
            <a:r>
              <a:rPr lang="zh-CN" altLang="en-US" sz="2400" dirty="0">
                <a:latin typeface="仿宋_GB2312" panose="02010609030101010101" charset="-122"/>
                <a:ea typeface="仿宋_GB2312" panose="02010609030101010101" charset="-122"/>
              </a:rPr>
              <a:t>阿莫西林</a:t>
            </a:r>
            <a:r>
              <a:rPr lang="en-US" altLang="zh-CN" sz="2400" dirty="0">
                <a:latin typeface="仿宋_GB2312" panose="02010609030101010101" charset="-122"/>
                <a:ea typeface="仿宋_GB2312" panose="02010609030101010101" charset="-122"/>
              </a:rPr>
              <a:t>1000~200mg/d</a:t>
            </a:r>
            <a:endParaRPr lang="en-US" altLang="zh-CN" sz="2400" dirty="0">
              <a:latin typeface="仿宋_GB2312" panose="02010609030101010101" charset="-122"/>
              <a:ea typeface="仿宋_GB2312" panose="02010609030101010101" charset="-122"/>
            </a:endParaRPr>
          </a:p>
          <a:p>
            <a:pPr algn="just" eaLnBrk="1" hangingPunct="1">
              <a:buNone/>
            </a:pPr>
            <a:r>
              <a:rPr lang="zh-CN" altLang="en-US" sz="2400" dirty="0">
                <a:latin typeface="仿宋_GB2312" panose="02010609030101010101" charset="-122"/>
                <a:ea typeface="仿宋_GB2312" panose="02010609030101010101" charset="-122"/>
              </a:rPr>
              <a:t>雷贝拉唑  </a:t>
            </a:r>
            <a:r>
              <a:rPr lang="en-US" altLang="zh-CN" sz="2400" dirty="0">
                <a:latin typeface="仿宋_GB2312" panose="02010609030101010101" charset="-122"/>
                <a:ea typeface="仿宋_GB2312" panose="02010609030101010101" charset="-122"/>
              </a:rPr>
              <a:t>10mg Bid             </a:t>
            </a:r>
            <a:r>
              <a:rPr lang="zh-CN" altLang="en-US" sz="2400" dirty="0">
                <a:latin typeface="仿宋_GB2312" panose="02010609030101010101" charset="-122"/>
                <a:ea typeface="仿宋_GB2312" panose="02010609030101010101" charset="-122"/>
              </a:rPr>
              <a:t>夫南唑酮</a:t>
            </a:r>
            <a:r>
              <a:rPr lang="en-US" altLang="zh-CN" sz="2400" dirty="0">
                <a:latin typeface="仿宋_GB2312" panose="02010609030101010101" charset="-122"/>
                <a:ea typeface="仿宋_GB2312" panose="02010609030101010101" charset="-122"/>
              </a:rPr>
              <a:t>100mg Bid</a:t>
            </a:r>
            <a:endParaRPr lang="en-US" altLang="zh-CN" sz="2400" dirty="0">
              <a:latin typeface="仿宋_GB2312" panose="02010609030101010101" charset="-122"/>
              <a:ea typeface="仿宋_GB2312" panose="02010609030101010101" charset="-122"/>
            </a:endParaRPr>
          </a:p>
          <a:p>
            <a:pPr algn="just" eaLnBrk="1" hangingPunct="1">
              <a:buNone/>
            </a:pPr>
            <a:r>
              <a:rPr lang="zh-CN" altLang="en-US" sz="2400" dirty="0">
                <a:latin typeface="仿宋_GB2312" panose="02010609030101010101" charset="-122"/>
                <a:ea typeface="仿宋_GB2312" panose="02010609030101010101" charset="-122"/>
              </a:rPr>
              <a:t>枸橼酸铋钾</a:t>
            </a:r>
            <a:endParaRPr lang="zh-CN" altLang="en-US" sz="2400" dirty="0">
              <a:latin typeface="仿宋_GB2312" panose="02010609030101010101" charset="-122"/>
              <a:ea typeface="仿宋_GB2312" panose="02010609030101010101" charset="-122"/>
            </a:endParaRPr>
          </a:p>
          <a:p>
            <a:pPr algn="just" eaLnBrk="1" hangingPunct="1">
              <a:buNone/>
            </a:pPr>
            <a:r>
              <a:rPr lang="en-US" altLang="zh-CN" sz="2400" dirty="0">
                <a:latin typeface="仿宋_GB2312" panose="02010609030101010101" charset="-122"/>
                <a:ea typeface="仿宋_GB2312" panose="02010609030101010101" charset="-122"/>
              </a:rPr>
              <a:t>(</a:t>
            </a:r>
            <a:r>
              <a:rPr lang="zh-CN" altLang="en-US" sz="2400" dirty="0">
                <a:latin typeface="仿宋_GB2312" panose="02010609030101010101" charset="-122"/>
                <a:ea typeface="仿宋_GB2312" panose="02010609030101010101" charset="-122"/>
              </a:rPr>
              <a:t>胶体次枸橼酸铋</a:t>
            </a:r>
            <a:r>
              <a:rPr lang="en-US" altLang="zh-CN" sz="2400" dirty="0">
                <a:latin typeface="仿宋_GB2312" panose="02010609030101010101" charset="-122"/>
                <a:ea typeface="仿宋_GB2312" panose="02010609030101010101" charset="-122"/>
              </a:rPr>
              <a:t>)</a:t>
            </a:r>
            <a:endParaRPr lang="en-US" altLang="zh-CN" sz="2400" dirty="0">
              <a:latin typeface="仿宋_GB2312" panose="02010609030101010101" charset="-122"/>
              <a:ea typeface="仿宋_GB2312" panose="02010609030101010101" charset="-122"/>
            </a:endParaRPr>
          </a:p>
          <a:p>
            <a:pPr algn="just" eaLnBrk="1" hangingPunct="1">
              <a:buNone/>
            </a:pPr>
            <a:r>
              <a:rPr lang="en-US" altLang="zh-CN" sz="2400" dirty="0">
                <a:latin typeface="仿宋_GB2312" panose="02010609030101010101" charset="-122"/>
                <a:ea typeface="仿宋_GB2312" panose="02010609030101010101" charset="-122"/>
              </a:rPr>
              <a:t> 240mg Bid                       </a:t>
            </a:r>
            <a:r>
              <a:rPr lang="zh-CN" altLang="en-US" sz="2400" dirty="0">
                <a:latin typeface="仿宋_GB2312" panose="02010609030101010101" charset="-122"/>
                <a:ea typeface="仿宋_GB2312" panose="02010609030101010101" charset="-122"/>
              </a:rPr>
              <a:t>甲硝唑</a:t>
            </a:r>
            <a:r>
              <a:rPr lang="en-US" altLang="zh-CN" sz="2400" dirty="0">
                <a:latin typeface="仿宋_GB2312" panose="02010609030101010101" charset="-122"/>
                <a:ea typeface="仿宋_GB2312" panose="02010609030101010101" charset="-122"/>
              </a:rPr>
              <a:t>800mg/d</a:t>
            </a:r>
            <a:endParaRPr lang="en-US" altLang="zh-CN" sz="2400" dirty="0">
              <a:latin typeface="仿宋_GB2312" panose="02010609030101010101" charset="-122"/>
              <a:ea typeface="仿宋_GB2312" panose="02010609030101010101" charset="-122"/>
            </a:endParaRPr>
          </a:p>
          <a:p>
            <a:pPr algn="just" eaLnBrk="1" hangingPunct="1">
              <a:buNone/>
            </a:pPr>
            <a:r>
              <a:rPr lang="en-US" altLang="zh-CN" sz="2400" dirty="0">
                <a:latin typeface="仿宋_GB2312" panose="02010609030101010101" charset="-122"/>
                <a:ea typeface="仿宋_GB2312" panose="02010609030101010101" charset="-122"/>
              </a:rPr>
              <a:t>                </a:t>
            </a:r>
            <a:r>
              <a:rPr lang="zh-CN" altLang="en-US" sz="2400" dirty="0">
                <a:latin typeface="仿宋_GB2312" panose="02010609030101010101" charset="-122"/>
                <a:ea typeface="仿宋_GB2312" panose="02010609030101010101" charset="-122"/>
              </a:rPr>
              <a:t>上述剂量分</a:t>
            </a:r>
            <a:r>
              <a:rPr lang="en-US" altLang="zh-CN" sz="2400" dirty="0">
                <a:latin typeface="仿宋_GB2312" panose="02010609030101010101" charset="-122"/>
                <a:ea typeface="仿宋_GB2312" panose="02010609030101010101" charset="-122"/>
              </a:rPr>
              <a:t>2</a:t>
            </a:r>
            <a:r>
              <a:rPr lang="zh-CN" altLang="en-US" sz="2400" dirty="0">
                <a:latin typeface="仿宋_GB2312" panose="02010609030101010101" charset="-122"/>
                <a:ea typeface="仿宋_GB2312" panose="02010609030101010101" charset="-122"/>
              </a:rPr>
              <a:t>次服，疗程</a:t>
            </a:r>
            <a:r>
              <a:rPr lang="en-US" altLang="zh-CN" dirty="0">
                <a:latin typeface="仿宋_GB2312" panose="02010609030101010101" charset="-122"/>
                <a:ea typeface="仿宋_GB2312" panose="02010609030101010101" charset="-122"/>
              </a:rPr>
              <a:t>7</a:t>
            </a:r>
            <a:r>
              <a:rPr lang="zh-CN" altLang="en-US" dirty="0">
                <a:latin typeface="仿宋_GB2312" panose="02010609030101010101" charset="-122"/>
                <a:ea typeface="仿宋_GB2312" panose="02010609030101010101" charset="-122"/>
              </a:rPr>
              <a:t>天</a:t>
            </a:r>
            <a:endParaRPr lang="zh-CN" altLang="en-US" dirty="0">
              <a:latin typeface="仿宋_GB2312" panose="02010609030101010101" charset="-122"/>
              <a:ea typeface="仿宋_GB2312" panose="02010609030101010101" charset="-122"/>
            </a:endParaRPr>
          </a:p>
          <a:p>
            <a:pPr eaLnBrk="1" hangingPunct="1"/>
            <a:endParaRPr lang="en-US" altLang="zh-CN" dirty="0">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Rectangle 2"/>
          <p:cNvSpPr>
            <a:spLocks noGrp="1"/>
          </p:cNvSpPr>
          <p:nvPr>
            <p:ph idx="1"/>
          </p:nvPr>
        </p:nvSpPr>
        <p:spPr>
          <a:xfrm>
            <a:off x="1045528" y="1103948"/>
            <a:ext cx="7777162" cy="3127375"/>
          </a:xfrm>
        </p:spPr>
        <p:txBody>
          <a:bodyPr vert="horz" wrap="square" lIns="91440" tIns="45720" rIns="91440" bIns="45720" anchor="t" anchorCtr="0"/>
          <a:p>
            <a:pPr algn="just" eaLnBrk="1" hangingPunct="1">
              <a:lnSpc>
                <a:spcPct val="150000"/>
              </a:lnSpc>
              <a:buClr>
                <a:srgbClr val="FF0066"/>
              </a:buClr>
            </a:pPr>
            <a:r>
              <a:rPr lang="zh-CN" altLang="en-US" sz="2400" dirty="0">
                <a:latin typeface="仿宋_GB2312" panose="02010609030101010101" charset="-122"/>
                <a:ea typeface="仿宋_GB2312" panose="02010609030101010101" charset="-122"/>
              </a:rPr>
              <a:t>根除</a:t>
            </a:r>
            <a:r>
              <a:rPr lang="en-US" altLang="zh-CN" sz="2400" dirty="0">
                <a:latin typeface="仿宋_GB2312" panose="02010609030101010101" charset="-122"/>
                <a:ea typeface="仿宋_GB2312" panose="02010609030101010101" charset="-122"/>
              </a:rPr>
              <a:t>HP</a:t>
            </a:r>
            <a:r>
              <a:rPr lang="zh-CN" altLang="en-US" sz="2400" dirty="0">
                <a:latin typeface="仿宋_GB2312" panose="02010609030101010101" charset="-122"/>
                <a:ea typeface="仿宋_GB2312" panose="02010609030101010101" charset="-122"/>
              </a:rPr>
              <a:t>治疗结束后是否需继续抗溃疡治疗</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pPr>
            <a:r>
              <a:rPr lang="zh-CN" altLang="en-US" sz="2400" dirty="0">
                <a:latin typeface="仿宋_GB2312" panose="02010609030101010101" charset="-122"/>
                <a:ea typeface="仿宋_GB2312" panose="02010609030101010101" charset="-122"/>
              </a:rPr>
              <a:t>抗</a:t>
            </a:r>
            <a:r>
              <a:rPr lang="en-US" altLang="zh-CN" sz="2400" dirty="0">
                <a:latin typeface="仿宋_GB2312" panose="02010609030101010101" charset="-122"/>
                <a:ea typeface="仿宋_GB2312" panose="02010609030101010101" charset="-122"/>
              </a:rPr>
              <a:t>HP</a:t>
            </a:r>
            <a:r>
              <a:rPr lang="zh-CN" altLang="en-US" sz="2400" dirty="0">
                <a:latin typeface="仿宋_GB2312" panose="02010609030101010101" charset="-122"/>
                <a:ea typeface="仿宋_GB2312" panose="02010609030101010101" charset="-122"/>
              </a:rPr>
              <a:t>治疗后复查 </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pPr>
            <a:r>
              <a:rPr lang="zh-CN" altLang="en-US" sz="2400" dirty="0">
                <a:latin typeface="仿宋_GB2312" panose="02010609030101010101" charset="-122"/>
                <a:ea typeface="仿宋_GB2312" panose="02010609030101010101" charset="-122"/>
              </a:rPr>
              <a:t>难治性溃疡或有并发症史的</a:t>
            </a:r>
            <a:r>
              <a:rPr lang="en-US" altLang="zh-CN" sz="2400" dirty="0">
                <a:latin typeface="仿宋_GB2312" panose="02010609030101010101" charset="-122"/>
                <a:ea typeface="仿宋_GB2312" panose="02010609030101010101" charset="-122"/>
              </a:rPr>
              <a:t>DU</a:t>
            </a:r>
            <a:r>
              <a:rPr lang="zh-CN" altLang="en-US" sz="2400" dirty="0">
                <a:latin typeface="仿宋_GB2312" panose="02010609030101010101" charset="-122"/>
                <a:ea typeface="仿宋_GB2312" panose="02010609030101010101" charset="-122"/>
              </a:rPr>
              <a:t>，应确立</a:t>
            </a:r>
            <a:r>
              <a:rPr lang="en-US" altLang="zh-CN" sz="2400" dirty="0">
                <a:latin typeface="仿宋_GB2312" panose="02010609030101010101" charset="-122"/>
                <a:ea typeface="仿宋_GB2312" panose="02010609030101010101" charset="-122"/>
              </a:rPr>
              <a:t>HP</a:t>
            </a:r>
            <a:r>
              <a:rPr lang="zh-CN" altLang="en-US" sz="2400" dirty="0">
                <a:latin typeface="仿宋_GB2312" panose="02010609030101010101" charset="-122"/>
                <a:ea typeface="仿宋_GB2312" panose="02010609030101010101" charset="-122"/>
              </a:rPr>
              <a:t>是否根除</a:t>
            </a:r>
            <a:endParaRPr lang="zh-CN" altLang="en-US" sz="2400" dirty="0">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2"/>
          <p:cNvSpPr>
            <a:spLocks noGrp="1"/>
          </p:cNvSpPr>
          <p:nvPr>
            <p:ph idx="1"/>
          </p:nvPr>
        </p:nvSpPr>
        <p:spPr>
          <a:xfrm>
            <a:off x="1934845" y="1191578"/>
            <a:ext cx="8569325" cy="4779962"/>
          </a:xfrm>
        </p:spPr>
        <p:txBody>
          <a:bodyPr vert="horz" wrap="square" lIns="91440" tIns="45720" rIns="91440" bIns="45720" anchor="t" anchorCtr="0"/>
          <a:p>
            <a:pPr algn="just" eaLnBrk="1" hangingPunct="1">
              <a:lnSpc>
                <a:spcPct val="150000"/>
              </a:lnSpc>
              <a:buNone/>
            </a:pPr>
            <a:r>
              <a:rPr lang="zh-CN" altLang="en-US" sz="2400" dirty="0">
                <a:solidFill>
                  <a:srgbClr val="CC3300"/>
                </a:solidFill>
                <a:latin typeface="仿宋_GB2312" panose="02010609030101010101" charset="-122"/>
                <a:ea typeface="仿宋_GB2312" panose="02010609030101010101" charset="-122"/>
              </a:rPr>
              <a:t>抑制胃酸分泌药治疗  </a:t>
            </a:r>
            <a:endParaRPr lang="zh-CN" altLang="en-US" sz="2400" dirty="0">
              <a:solidFill>
                <a:srgbClr val="CC3300"/>
              </a:solidFill>
              <a:latin typeface="仿宋_GB2312" panose="02010609030101010101" charset="-122"/>
              <a:ea typeface="仿宋_GB2312" panose="02010609030101010101" charset="-122"/>
            </a:endParaRPr>
          </a:p>
          <a:p>
            <a:pPr algn="just" eaLnBrk="1" hangingPunct="1">
              <a:lnSpc>
                <a:spcPct val="150000"/>
              </a:lnSpc>
              <a:buClr>
                <a:srgbClr val="FFFF00"/>
              </a:buClr>
            </a:pPr>
            <a:r>
              <a:rPr lang="zh-CN" altLang="en-US" sz="2400" dirty="0">
                <a:solidFill>
                  <a:srgbClr val="CC3300"/>
                </a:solidFill>
                <a:latin typeface="仿宋_GB2312" panose="02010609030101010101" charset="-122"/>
                <a:ea typeface="仿宋_GB2312" panose="02010609030101010101" charset="-122"/>
              </a:rPr>
              <a:t>碱性抗酸药</a:t>
            </a:r>
            <a:endParaRPr lang="zh-CN" altLang="en-US" sz="2400" dirty="0">
              <a:solidFill>
                <a:srgbClr val="CC3300"/>
              </a:solidFill>
              <a:latin typeface="仿宋_GB2312" panose="02010609030101010101" charset="-122"/>
              <a:ea typeface="仿宋_GB2312" panose="02010609030101010101" charset="-122"/>
            </a:endParaRPr>
          </a:p>
          <a:p>
            <a:pPr algn="just" eaLnBrk="1" hangingPunct="1">
              <a:lnSpc>
                <a:spcPct val="150000"/>
              </a:lnSpc>
              <a:buClr>
                <a:srgbClr val="FFFF00"/>
              </a:buClr>
              <a:buNone/>
            </a:pPr>
            <a:r>
              <a:rPr lang="zh-CN" altLang="en-US" sz="2400" dirty="0">
                <a:latin typeface="仿宋_GB2312" panose="02010609030101010101" charset="-122"/>
                <a:ea typeface="仿宋_GB2312" panose="02010609030101010101" charset="-122"/>
              </a:rPr>
              <a:t>      中和胃酸如氢氧化铝、氢氧化镁及其复方制剂</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FF00"/>
              </a:buClr>
            </a:pPr>
            <a:r>
              <a:rPr lang="en-US" altLang="zh-CN" sz="2400" dirty="0">
                <a:solidFill>
                  <a:srgbClr val="CC3300"/>
                </a:solidFill>
                <a:latin typeface="仿宋_GB2312" panose="02010609030101010101" charset="-122"/>
                <a:ea typeface="仿宋_GB2312" panose="02010609030101010101" charset="-122"/>
              </a:rPr>
              <a:t>H2RA  </a:t>
            </a:r>
            <a:r>
              <a:rPr lang="en-US" altLang="zh-CN" sz="2400" dirty="0">
                <a:latin typeface="仿宋_GB2312" panose="02010609030101010101" charset="-122"/>
                <a:ea typeface="仿宋_GB2312" panose="02010609030101010101" charset="-122"/>
              </a:rPr>
              <a:t>  </a:t>
            </a:r>
            <a:endParaRPr lang="en-US" altLang="zh-CN" sz="2400" dirty="0">
              <a:latin typeface="仿宋_GB2312" panose="02010609030101010101" charset="-122"/>
              <a:ea typeface="仿宋_GB2312" panose="02010609030101010101" charset="-122"/>
            </a:endParaRPr>
          </a:p>
          <a:p>
            <a:pPr algn="just" eaLnBrk="1" hangingPunct="1">
              <a:lnSpc>
                <a:spcPct val="150000"/>
              </a:lnSpc>
              <a:buClr>
                <a:srgbClr val="FFFF00"/>
              </a:buClr>
              <a:buNone/>
            </a:pPr>
            <a:r>
              <a:rPr lang="en-US" altLang="zh-CN" sz="2400" dirty="0">
                <a:latin typeface="仿宋_GB2312" panose="02010609030101010101" charset="-122"/>
                <a:ea typeface="仿宋_GB2312" panose="02010609030101010101" charset="-122"/>
              </a:rPr>
              <a:t>      </a:t>
            </a:r>
            <a:r>
              <a:rPr lang="zh-CN" altLang="en-US" sz="2400" dirty="0">
                <a:latin typeface="仿宋_GB2312" panose="02010609030101010101" charset="-122"/>
                <a:ea typeface="仿宋_GB2312" panose="02010609030101010101" charset="-122"/>
              </a:rPr>
              <a:t>西米替丁</a:t>
            </a:r>
            <a:r>
              <a:rPr lang="en-US" altLang="zh-CN" sz="2400" dirty="0">
                <a:latin typeface="仿宋_GB2312" panose="02010609030101010101" charset="-122"/>
                <a:ea typeface="仿宋_GB2312" panose="02010609030101010101" charset="-122"/>
              </a:rPr>
              <a:t>(</a:t>
            </a:r>
            <a:r>
              <a:rPr lang="zh-CN" altLang="en-US" sz="2400" dirty="0">
                <a:latin typeface="仿宋_GB2312" panose="02010609030101010101" charset="-122"/>
                <a:ea typeface="仿宋_GB2312" panose="02010609030101010101" charset="-122"/>
              </a:rPr>
              <a:t>甲氰咪胍</a:t>
            </a:r>
            <a:r>
              <a:rPr lang="en-US" altLang="zh-CN" sz="2400" dirty="0">
                <a:latin typeface="仿宋_GB2312" panose="02010609030101010101" charset="-122"/>
                <a:ea typeface="仿宋_GB2312" panose="02010609030101010101" charset="-122"/>
              </a:rPr>
              <a:t>)</a:t>
            </a:r>
            <a:r>
              <a:rPr lang="zh-CN" altLang="en-US" sz="2400" dirty="0">
                <a:latin typeface="仿宋_GB2312" panose="02010609030101010101" charset="-122"/>
                <a:ea typeface="仿宋_GB2312" panose="02010609030101010101" charset="-122"/>
              </a:rPr>
              <a:t>、雷尼替丁、法莫替丁、尼扎替丁 </a:t>
            </a:r>
            <a:endParaRPr lang="zh-CN" altLang="en-US" sz="2400" dirty="0">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idx="1"/>
          </p:nvPr>
        </p:nvSpPr>
        <p:spPr>
          <a:xfrm>
            <a:off x="1879600" y="1059498"/>
            <a:ext cx="7993063" cy="4608512"/>
          </a:xfrm>
        </p:spPr>
        <p:txBody>
          <a:bodyPr vert="horz" wrap="square" lIns="91440" tIns="45720" rIns="91440" bIns="45720" anchor="t" anchorCtr="0">
            <a:normAutofit lnSpcReduction="10000"/>
          </a:bodyPr>
          <a:p>
            <a:pPr algn="just" eaLnBrk="1" hangingPunct="1">
              <a:lnSpc>
                <a:spcPct val="150000"/>
              </a:lnSpc>
              <a:buClr>
                <a:srgbClr val="FFFF00"/>
              </a:buClr>
              <a:buFont typeface="Wingdings" panose="05000000000000000000" pitchFamily="2" charset="2"/>
              <a:buChar char="o"/>
            </a:pPr>
            <a:r>
              <a:rPr lang="en-US" altLang="zh-CN" sz="2400" dirty="0">
                <a:latin typeface="仿宋_GB2312" panose="02010609030101010101" charset="-122"/>
                <a:ea typeface="仿宋_GB2312" panose="02010609030101010101" charset="-122"/>
              </a:rPr>
              <a:t>PPI</a:t>
            </a:r>
            <a:endParaRPr lang="en-US" altLang="zh-CN"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奥美拉唑</a:t>
            </a:r>
            <a:r>
              <a:rPr lang="en-US" altLang="zh-CN" sz="2400" dirty="0">
                <a:latin typeface="仿宋_GB2312" panose="02010609030101010101" charset="-122"/>
                <a:ea typeface="仿宋_GB2312" panose="02010609030101010101" charset="-122"/>
              </a:rPr>
              <a:t>(omeprazole)</a:t>
            </a:r>
            <a:r>
              <a:rPr lang="zh-CN" altLang="en-US" sz="2400" dirty="0">
                <a:latin typeface="仿宋_GB2312" panose="02010609030101010101" charset="-122"/>
                <a:ea typeface="仿宋_GB2312" panose="02010609030101010101" charset="-122"/>
              </a:rPr>
              <a:t>：</a:t>
            </a:r>
            <a:r>
              <a:rPr lang="en-US" altLang="zh-CN" sz="2400" dirty="0">
                <a:latin typeface="仿宋_GB2312" panose="02010609030101010101" charset="-122"/>
                <a:ea typeface="仿宋_GB2312" panose="02010609030101010101" charset="-122"/>
              </a:rPr>
              <a:t>20mg  Qd</a:t>
            </a:r>
            <a:endParaRPr lang="en-US" altLang="zh-CN"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兰索拉唑</a:t>
            </a:r>
            <a:r>
              <a:rPr lang="en-US" altLang="zh-CN" sz="2400" dirty="0">
                <a:latin typeface="仿宋_GB2312" panose="02010609030101010101" charset="-122"/>
                <a:ea typeface="仿宋_GB2312" panose="02010609030101010101" charset="-122"/>
              </a:rPr>
              <a:t>(lansoprazole)</a:t>
            </a:r>
            <a:r>
              <a:rPr lang="zh-CN" altLang="en-US" sz="2400" dirty="0">
                <a:latin typeface="仿宋_GB2312" panose="02010609030101010101" charset="-122"/>
                <a:ea typeface="仿宋_GB2312" panose="02010609030101010101" charset="-122"/>
              </a:rPr>
              <a:t>：</a:t>
            </a:r>
            <a:r>
              <a:rPr lang="en-US" altLang="zh-CN" sz="2400" dirty="0">
                <a:latin typeface="仿宋_GB2312" panose="02010609030101010101" charset="-122"/>
                <a:ea typeface="仿宋_GB2312" panose="02010609030101010101" charset="-122"/>
              </a:rPr>
              <a:t>30mg Qd</a:t>
            </a:r>
            <a:endParaRPr lang="en-US" altLang="zh-CN"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潘托拉唑</a:t>
            </a:r>
            <a:r>
              <a:rPr lang="en-US" altLang="zh-CN" sz="2400" dirty="0">
                <a:latin typeface="仿宋_GB2312" panose="02010609030101010101" charset="-122"/>
                <a:ea typeface="仿宋_GB2312" panose="02010609030101010101" charset="-122"/>
              </a:rPr>
              <a:t>(pantoprazole)</a:t>
            </a:r>
            <a:r>
              <a:rPr lang="zh-CN" altLang="en-US" sz="2400" dirty="0">
                <a:latin typeface="仿宋_GB2312" panose="02010609030101010101" charset="-122"/>
                <a:ea typeface="仿宋_GB2312" panose="02010609030101010101" charset="-122"/>
              </a:rPr>
              <a:t>：</a:t>
            </a:r>
            <a:r>
              <a:rPr lang="en-US" altLang="zh-CN" sz="2400" dirty="0">
                <a:latin typeface="仿宋_GB2312" panose="02010609030101010101" charset="-122"/>
                <a:ea typeface="仿宋_GB2312" panose="02010609030101010101" charset="-122"/>
              </a:rPr>
              <a:t>40mg Qd</a:t>
            </a:r>
            <a:endParaRPr lang="en-US" altLang="zh-CN"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拉贝拉唑</a:t>
            </a:r>
            <a:r>
              <a:rPr lang="en-US" altLang="zh-CN" sz="2400" dirty="0">
                <a:latin typeface="仿宋_GB2312" panose="02010609030101010101" charset="-122"/>
                <a:ea typeface="仿宋_GB2312" panose="02010609030101010101" charset="-122"/>
              </a:rPr>
              <a:t>(rabeprazole)</a:t>
            </a:r>
            <a:r>
              <a:rPr lang="zh-CN" altLang="en-US" sz="2400" dirty="0">
                <a:latin typeface="仿宋_GB2312" panose="02010609030101010101" charset="-122"/>
                <a:ea typeface="仿宋_GB2312" panose="02010609030101010101" charset="-122"/>
              </a:rPr>
              <a:t>：</a:t>
            </a:r>
            <a:r>
              <a:rPr lang="en-US" altLang="zh-CN" sz="2400" dirty="0">
                <a:latin typeface="仿宋_GB2312" panose="02010609030101010101" charset="-122"/>
                <a:ea typeface="仿宋_GB2312" panose="02010609030101010101" charset="-122"/>
              </a:rPr>
              <a:t>10mg Qd</a:t>
            </a:r>
            <a:endParaRPr lang="en-US" altLang="zh-CN" sz="2400" dirty="0">
              <a:latin typeface="仿宋_GB2312" panose="02010609030101010101" charset="-122"/>
              <a:ea typeface="仿宋_GB2312" panose="02010609030101010101" charset="-122"/>
            </a:endParaRPr>
          </a:p>
          <a:p>
            <a:pPr algn="just" eaLnBrk="1" hangingPunct="1">
              <a:lnSpc>
                <a:spcPct val="150000"/>
              </a:lnSpc>
              <a:buClr>
                <a:srgbClr val="FF0066"/>
              </a:buClr>
              <a:buFont typeface="Wingdings" panose="05000000000000000000" pitchFamily="2" charset="2"/>
              <a:buChar char="•"/>
            </a:pPr>
            <a:r>
              <a:rPr lang="zh-CN" altLang="en-US" sz="2400" dirty="0">
                <a:latin typeface="仿宋_GB2312" panose="02010609030101010101" charset="-122"/>
                <a:ea typeface="仿宋_GB2312" panose="02010609030101010101" charset="-122"/>
              </a:rPr>
              <a:t>埃索美拉唑           ：</a:t>
            </a:r>
            <a:r>
              <a:rPr lang="en-US" altLang="zh-CN" sz="2400" dirty="0">
                <a:latin typeface="仿宋_GB2312" panose="02010609030101010101" charset="-122"/>
                <a:ea typeface="仿宋_GB2312" panose="02010609030101010101" charset="-122"/>
              </a:rPr>
              <a:t>20mg Qd</a:t>
            </a:r>
            <a:endParaRPr lang="en-US" altLang="zh-CN" sz="2400" dirty="0">
              <a:latin typeface="仿宋_GB2312" panose="02010609030101010101" charset="-122"/>
              <a:ea typeface="仿宋_GB2312" panose="02010609030101010101" charset="-122"/>
            </a:endParaRPr>
          </a:p>
          <a:p>
            <a:pPr algn="just" eaLnBrk="1" hangingPunct="1">
              <a:lnSpc>
                <a:spcPct val="150000"/>
              </a:lnSpc>
              <a:buClr>
                <a:srgbClr val="FF0066"/>
              </a:buClr>
              <a:buNone/>
            </a:pPr>
            <a:r>
              <a:rPr lang="zh-CN" altLang="en-US" sz="2400" dirty="0">
                <a:latin typeface="仿宋_GB2312" panose="02010609030101010101" charset="-122"/>
                <a:ea typeface="仿宋_GB2312" panose="02010609030101010101" charset="-122"/>
              </a:rPr>
              <a:t>　　根除</a:t>
            </a:r>
            <a:r>
              <a:rPr lang="en-US" altLang="zh-CN" sz="2400" dirty="0">
                <a:latin typeface="仿宋_GB2312" panose="02010609030101010101" charset="-122"/>
                <a:ea typeface="仿宋_GB2312" panose="02010609030101010101" charset="-122"/>
              </a:rPr>
              <a:t>HP</a:t>
            </a:r>
            <a:r>
              <a:rPr lang="zh-CN" altLang="en-US" sz="2400" dirty="0">
                <a:latin typeface="仿宋_GB2312" panose="02010609030101010101" charset="-122"/>
                <a:ea typeface="仿宋_GB2312" panose="02010609030101010101" charset="-122"/>
              </a:rPr>
              <a:t>治疗时剂量需加倍</a:t>
            </a:r>
            <a:endParaRPr lang="zh-CN" altLang="en-US" sz="2400" dirty="0">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Rectangle 2"/>
          <p:cNvSpPr>
            <a:spLocks noGrp="1"/>
          </p:cNvSpPr>
          <p:nvPr>
            <p:ph idx="1"/>
          </p:nvPr>
        </p:nvSpPr>
        <p:spPr>
          <a:xfrm>
            <a:off x="392430" y="1359535"/>
            <a:ext cx="5902960" cy="2952750"/>
          </a:xfrm>
        </p:spPr>
        <p:txBody>
          <a:bodyPr vert="horz" wrap="square" lIns="91440" tIns="45720" rIns="91440" bIns="45720" anchor="t" anchorCtr="0">
            <a:normAutofit lnSpcReduction="20000"/>
          </a:bodyPr>
          <a:p>
            <a:pPr algn="just" eaLnBrk="1" hangingPunct="1">
              <a:lnSpc>
                <a:spcPct val="150000"/>
              </a:lnSpc>
            </a:pPr>
            <a:r>
              <a:rPr lang="zh-CN" altLang="en-US" sz="2400" dirty="0">
                <a:latin typeface="仿宋_GB2312" panose="02010609030101010101" charset="-122"/>
                <a:ea typeface="仿宋_GB2312" panose="02010609030101010101" charset="-122"/>
              </a:rPr>
              <a:t>保护胃粘膜治疗   </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pPr>
            <a:r>
              <a:rPr lang="zh-CN" altLang="en-US" sz="2400" dirty="0">
                <a:latin typeface="仿宋_GB2312" panose="02010609030101010101" charset="-122"/>
                <a:ea typeface="仿宋_GB2312" panose="02010609030101010101" charset="-122"/>
              </a:rPr>
              <a:t>硫糖铝</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pPr>
            <a:r>
              <a:rPr lang="zh-CN" altLang="en-US" sz="2400" dirty="0">
                <a:latin typeface="仿宋_GB2312" panose="02010609030101010101" charset="-122"/>
                <a:ea typeface="仿宋_GB2312" panose="02010609030101010101" charset="-122"/>
              </a:rPr>
              <a:t>枸橼酸铋钾</a:t>
            </a:r>
            <a:endParaRPr lang="zh-CN" altLang="en-US" sz="2400" dirty="0">
              <a:latin typeface="仿宋_GB2312" panose="02010609030101010101" charset="-122"/>
              <a:ea typeface="仿宋_GB2312" panose="02010609030101010101" charset="-122"/>
            </a:endParaRPr>
          </a:p>
          <a:p>
            <a:pPr eaLnBrk="1" hangingPunct="1">
              <a:lnSpc>
                <a:spcPct val="150000"/>
              </a:lnSpc>
              <a:buClr>
                <a:srgbClr val="FF0066"/>
              </a:buClr>
            </a:pPr>
            <a:r>
              <a:rPr lang="zh-CN" altLang="en-US" sz="2400" dirty="0">
                <a:latin typeface="仿宋_GB2312" panose="02010609030101010101" charset="-122"/>
                <a:ea typeface="仿宋_GB2312" panose="02010609030101010101" charset="-122"/>
              </a:rPr>
              <a:t>前列腺素类药物：米索前列醇</a:t>
            </a:r>
            <a:r>
              <a:rPr lang="en-US" altLang="zh-CN" sz="2400" dirty="0">
                <a:latin typeface="仿宋_GB2312" panose="02010609030101010101" charset="-122"/>
                <a:ea typeface="仿宋_GB2312" panose="02010609030101010101" charset="-122"/>
              </a:rPr>
              <a:t>(misoprostol) </a:t>
            </a:r>
            <a:endParaRPr lang="en-US" altLang="zh-CN" sz="2400" dirty="0">
              <a:latin typeface="仿宋_GB2312" panose="02010609030101010101" charset="-122"/>
              <a:ea typeface="仿宋_GB2312" panose="02010609030101010101" charset="-122"/>
            </a:endParaRPr>
          </a:p>
        </p:txBody>
      </p:sp>
      <p:sp>
        <p:nvSpPr>
          <p:cNvPr id="76802" name="Rectangle 2"/>
          <p:cNvSpPr>
            <a:spLocks noGrp="1"/>
          </p:cNvSpPr>
          <p:nvPr/>
        </p:nvSpPr>
        <p:spPr>
          <a:xfrm>
            <a:off x="6514465" y="1359535"/>
            <a:ext cx="5060950" cy="237617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2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a:lstStyle>
          <a:p>
            <a:pPr algn="just" eaLnBrk="1" hangingPunct="1">
              <a:lnSpc>
                <a:spcPct val="150000"/>
              </a:lnSpc>
              <a:buClr>
                <a:srgbClr val="FF0066"/>
              </a:buClr>
              <a:buFont typeface="Wingdings" panose="05000000000000000000" pitchFamily="2" charset="2"/>
              <a:buChar char="q"/>
            </a:pPr>
            <a:r>
              <a:rPr lang="en-US" altLang="zh-CN" sz="2400" dirty="0">
                <a:latin typeface="仿宋_GB2312" panose="02010609030101010101" charset="-122"/>
                <a:ea typeface="仿宋_GB2312" panose="02010609030101010101" charset="-122"/>
              </a:rPr>
              <a:t>NSAID </a:t>
            </a:r>
            <a:r>
              <a:rPr lang="zh-CN" altLang="en-US" sz="2400" dirty="0">
                <a:latin typeface="仿宋_GB2312" panose="02010609030101010101" charset="-122"/>
                <a:ea typeface="仿宋_GB2312" panose="02010609030101010101" charset="-122"/>
              </a:rPr>
              <a:t>溃疡的治疗和预防  </a:t>
            </a:r>
            <a:endParaRPr lang="zh-CN" altLang="en-US" sz="2400" dirty="0">
              <a:latin typeface="仿宋_GB2312" panose="02010609030101010101" charset="-122"/>
              <a:ea typeface="仿宋_GB2312" panose="02010609030101010101" charset="-122"/>
            </a:endParaRPr>
          </a:p>
          <a:p>
            <a:pPr algn="just" eaLnBrk="1" hangingPunct="1">
              <a:lnSpc>
                <a:spcPct val="150000"/>
              </a:lnSpc>
            </a:pPr>
            <a:r>
              <a:rPr lang="zh-CN" altLang="en-US" sz="2400" dirty="0">
                <a:latin typeface="仿宋_GB2312" panose="02010609030101010101" charset="-122"/>
                <a:ea typeface="仿宋_GB2312" panose="02010609030101010101" charset="-122"/>
              </a:rPr>
              <a:t>应尽可能暂停或减少</a:t>
            </a:r>
            <a:r>
              <a:rPr lang="en-US" altLang="zh-CN" sz="2400" dirty="0">
                <a:latin typeface="仿宋_GB2312" panose="02010609030101010101" charset="-122"/>
                <a:ea typeface="仿宋_GB2312" panose="02010609030101010101" charset="-122"/>
              </a:rPr>
              <a:t>NSAID</a:t>
            </a:r>
            <a:r>
              <a:rPr lang="zh-CN" altLang="en-US" sz="2400" dirty="0">
                <a:latin typeface="仿宋_GB2312" panose="02010609030101010101" charset="-122"/>
                <a:ea typeface="仿宋_GB2312" panose="02010609030101010101" charset="-122"/>
              </a:rPr>
              <a:t>剂量</a:t>
            </a:r>
            <a:endParaRPr lang="zh-CN" altLang="en-US" sz="2400" dirty="0">
              <a:latin typeface="仿宋_GB2312" panose="02010609030101010101" charset="-122"/>
              <a:ea typeface="仿宋_GB2312" panose="02010609030101010101" charset="-122"/>
            </a:endParaRPr>
          </a:p>
          <a:p>
            <a:pPr algn="just" eaLnBrk="1" hangingPunct="1">
              <a:lnSpc>
                <a:spcPct val="150000"/>
              </a:lnSpc>
            </a:pPr>
            <a:r>
              <a:rPr lang="zh-CN" altLang="en-US" sz="2400" dirty="0">
                <a:latin typeface="仿宋_GB2312" panose="02010609030101010101" charset="-122"/>
                <a:ea typeface="仿宋_GB2312" panose="02010609030101010101" charset="-122"/>
              </a:rPr>
              <a:t>检测</a:t>
            </a:r>
            <a:r>
              <a:rPr lang="en-US" altLang="zh-CN" sz="2400" dirty="0">
                <a:latin typeface="仿宋_GB2312" panose="02010609030101010101" charset="-122"/>
                <a:ea typeface="仿宋_GB2312" panose="02010609030101010101" charset="-122"/>
              </a:rPr>
              <a:t>Hp</a:t>
            </a:r>
            <a:r>
              <a:rPr lang="zh-CN" altLang="en-US" sz="2400" dirty="0">
                <a:latin typeface="仿宋_GB2312" panose="02010609030101010101" charset="-122"/>
                <a:ea typeface="仿宋_GB2312" panose="02010609030101010101" charset="-122"/>
              </a:rPr>
              <a:t>感染和进行根除治疗</a:t>
            </a:r>
            <a:endParaRPr lang="zh-CN" altLang="en-US" sz="2400" dirty="0">
              <a:latin typeface="仿宋_GB2312" panose="02010609030101010101" charset="-122"/>
              <a:ea typeface="仿宋_GB2312" panose="02010609030101010101" charset="-122"/>
            </a:endParaRPr>
          </a:p>
          <a:p>
            <a:pPr lvl="1" algn="just" eaLnBrk="1" hangingPunct="1">
              <a:lnSpc>
                <a:spcPct val="130000"/>
              </a:lnSpc>
              <a:buClr>
                <a:srgbClr val="FF0066"/>
              </a:buClr>
              <a:buFont typeface="Wingdings" panose="05000000000000000000" pitchFamily="2" charset="2"/>
              <a:buChar char="q"/>
            </a:pPr>
            <a:endParaRPr lang="en-US" altLang="zh-CN" b="1" dirty="0">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Rectangle 2"/>
          <p:cNvSpPr>
            <a:spLocks noGrp="1"/>
          </p:cNvSpPr>
          <p:nvPr>
            <p:ph type="title"/>
          </p:nvPr>
        </p:nvSpPr>
        <p:spPr>
          <a:xfrm>
            <a:off x="468630" y="0"/>
            <a:ext cx="8229600" cy="869315"/>
          </a:xfrm>
        </p:spPr>
        <p:txBody>
          <a:bodyPr vert="horz" wrap="square" lIns="91440" tIns="45720" rIns="91440" bIns="45720" anchor="ctr" anchorCtr="0"/>
          <a:p>
            <a:pPr eaLnBrk="1" hangingPunct="1"/>
            <a:r>
              <a:rPr lang="en-US" altLang="zh-CN" dirty="0">
                <a:latin typeface="仿宋_GB2312" panose="02010609030101010101" charset="-122"/>
                <a:ea typeface="仿宋_GB2312" panose="02010609030101010101" charset="-122"/>
              </a:rPr>
              <a:t>【</a:t>
            </a:r>
            <a:r>
              <a:rPr lang="zh-CN" altLang="en-US" dirty="0">
                <a:latin typeface="仿宋_GB2312" panose="02010609030101010101" charset="-122"/>
                <a:ea typeface="仿宋_GB2312" panose="02010609030101010101" charset="-122"/>
              </a:rPr>
              <a:t>手术适应症</a:t>
            </a:r>
            <a:r>
              <a:rPr lang="en-US" altLang="zh-CN" dirty="0">
                <a:latin typeface="仿宋_GB2312" panose="02010609030101010101" charset="-122"/>
                <a:ea typeface="仿宋_GB2312" panose="02010609030101010101" charset="-122"/>
              </a:rPr>
              <a:t>】</a:t>
            </a:r>
            <a:endParaRPr lang="en-US" altLang="zh-CN" dirty="0">
              <a:latin typeface="仿宋_GB2312" panose="02010609030101010101" charset="-122"/>
              <a:ea typeface="仿宋_GB2312" panose="02010609030101010101" charset="-122"/>
            </a:endParaRPr>
          </a:p>
        </p:txBody>
      </p:sp>
      <p:sp>
        <p:nvSpPr>
          <p:cNvPr id="77827" name="Rectangle 3"/>
          <p:cNvSpPr>
            <a:spLocks noGrp="1"/>
          </p:cNvSpPr>
          <p:nvPr>
            <p:ph idx="1"/>
          </p:nvPr>
        </p:nvSpPr>
        <p:spPr>
          <a:xfrm>
            <a:off x="611188" y="1484313"/>
            <a:ext cx="7526337" cy="4537075"/>
          </a:xfrm>
        </p:spPr>
        <p:txBody>
          <a:bodyPr vert="horz" wrap="square" lIns="91440" tIns="45720" rIns="91440" bIns="45720" anchor="t" anchorCtr="0"/>
          <a:p>
            <a:pPr algn="just" eaLnBrk="1" hangingPunct="1">
              <a:lnSpc>
                <a:spcPct val="150000"/>
              </a:lnSpc>
              <a:buClr>
                <a:srgbClr val="FF0066"/>
              </a:buClr>
            </a:pPr>
            <a:r>
              <a:rPr lang="zh-CN" altLang="en-US" sz="2400" dirty="0">
                <a:latin typeface="仿宋_GB2312" panose="02010609030101010101" charset="-122"/>
                <a:ea typeface="仿宋_GB2312" panose="02010609030101010101" charset="-122"/>
              </a:rPr>
              <a:t>大量出血经内科紧急处理无效时</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pPr>
            <a:r>
              <a:rPr lang="zh-CN" altLang="en-US" sz="2400" dirty="0">
                <a:latin typeface="仿宋_GB2312" panose="02010609030101010101" charset="-122"/>
                <a:ea typeface="仿宋_GB2312" panose="02010609030101010101" charset="-122"/>
              </a:rPr>
              <a:t>急性穿孔</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pPr>
            <a:r>
              <a:rPr lang="zh-CN" altLang="en-US" sz="2400" dirty="0">
                <a:latin typeface="仿宋_GB2312" panose="02010609030101010101" charset="-122"/>
                <a:ea typeface="仿宋_GB2312" panose="02010609030101010101" charset="-122"/>
              </a:rPr>
              <a:t>瘢痕性幽门梗阻</a:t>
            </a:r>
            <a:endParaRPr lang="zh-CN" altLang="en-US" sz="2400" dirty="0">
              <a:latin typeface="仿宋_GB2312" panose="02010609030101010101" charset="-122"/>
              <a:ea typeface="仿宋_GB2312" panose="02010609030101010101" charset="-122"/>
            </a:endParaRPr>
          </a:p>
          <a:p>
            <a:pPr algn="just" eaLnBrk="1" hangingPunct="1">
              <a:lnSpc>
                <a:spcPct val="150000"/>
              </a:lnSpc>
              <a:buClr>
                <a:srgbClr val="FF0066"/>
              </a:buClr>
            </a:pPr>
            <a:r>
              <a:rPr lang="zh-CN" altLang="en-US" sz="2400" dirty="0">
                <a:latin typeface="仿宋_GB2312" panose="02010609030101010101" charset="-122"/>
                <a:ea typeface="仿宋_GB2312" panose="02010609030101010101" charset="-122"/>
              </a:rPr>
              <a:t>内科治疗无效的顽固性溃疡</a:t>
            </a:r>
            <a:endParaRPr lang="zh-CN" altLang="en-US" sz="2400" dirty="0">
              <a:latin typeface="仿宋_GB2312" panose="02010609030101010101" charset="-122"/>
              <a:ea typeface="仿宋_GB2312" panose="02010609030101010101" charset="-122"/>
            </a:endParaRPr>
          </a:p>
          <a:p>
            <a:pPr eaLnBrk="1" hangingPunct="1">
              <a:lnSpc>
                <a:spcPct val="150000"/>
              </a:lnSpc>
              <a:buClr>
                <a:srgbClr val="FF0066"/>
              </a:buClr>
            </a:pPr>
            <a:r>
              <a:rPr lang="zh-CN" altLang="en-US" sz="2400" dirty="0">
                <a:latin typeface="仿宋_GB2312" panose="02010609030101010101" charset="-122"/>
                <a:ea typeface="仿宋_GB2312" panose="02010609030101010101" charset="-122"/>
              </a:rPr>
              <a:t>胃溃疡疑有癌变</a:t>
            </a:r>
            <a:endParaRPr lang="zh-CN" altLang="en-US" sz="2400" dirty="0">
              <a:latin typeface="仿宋_GB2312" panose="02010609030101010101" charset="-122"/>
              <a:ea typeface="仿宋_GB2312" panose="02010609030101010101"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91135" y="1457325"/>
            <a:ext cx="10327005" cy="3943350"/>
          </a:xfrm>
          <a:prstGeom prst="rect">
            <a:avLst/>
          </a:prstGeom>
          <a:noFill/>
        </p:spPr>
        <p:txBody>
          <a:bodyPr wrap="square">
            <a:noAutofit/>
          </a:bodyPr>
          <a:lstStyle/>
          <a:p>
            <a:pPr algn="ctr" eaLnBrk="1" hangingPunct="1">
              <a:buClrTx/>
              <a:buSzTx/>
              <a:buFontTx/>
            </a:pPr>
            <a:r>
              <a:rPr lang="zh-CN" altLang="en-US" sz="6600" b="1" dirty="0">
                <a:solidFill>
                  <a:schemeClr val="accent5">
                    <a:lumMod val="75000"/>
                  </a:schemeClr>
                </a:solidFill>
                <a:latin typeface="黑体" panose="02010609060101010101" charset="-122"/>
                <a:ea typeface="黑体" panose="02010609060101010101" charset="-122"/>
                <a:cs typeface="黑体" panose="02010609060101010101" charset="-122"/>
                <a:sym typeface="+mn-ea"/>
              </a:rPr>
              <a:t>任务三  </a:t>
            </a:r>
            <a:endParaRPr lang="zh-CN" altLang="en-US" sz="6600" b="1" dirty="0">
              <a:solidFill>
                <a:schemeClr val="accent5">
                  <a:lumMod val="75000"/>
                </a:schemeClr>
              </a:solidFill>
              <a:latin typeface="黑体" panose="02010609060101010101" charset="-122"/>
              <a:ea typeface="黑体" panose="02010609060101010101" charset="-122"/>
              <a:cs typeface="黑体" panose="02010609060101010101" charset="-122"/>
              <a:sym typeface="+mn-ea"/>
            </a:endParaRPr>
          </a:p>
          <a:p>
            <a:pPr indent="0" algn="ctr" fontAlgn="auto">
              <a:lnSpc>
                <a:spcPct val="200000"/>
              </a:lnSpc>
              <a:buClrTx/>
              <a:buSzTx/>
              <a:buFontTx/>
            </a:pPr>
            <a:r>
              <a:rPr lang="zh-CN" altLang="en-US" sz="6600" b="1" dirty="0">
                <a:solidFill>
                  <a:schemeClr val="accent5">
                    <a:lumMod val="75000"/>
                  </a:schemeClr>
                </a:solidFill>
                <a:latin typeface="黑体" panose="02010609060101010101" charset="-122"/>
                <a:ea typeface="黑体" panose="02010609060101010101" charset="-122"/>
                <a:cs typeface="黑体" panose="02010609060101010101" charset="-122"/>
                <a:sym typeface="+mn-ea"/>
              </a:rPr>
              <a:t>肝硬化</a:t>
            </a:r>
            <a:endParaRPr lang="zh-CN" altLang="en-US" sz="6600" b="1" dirty="0">
              <a:solidFill>
                <a:schemeClr val="accent5">
                  <a:lumMod val="75000"/>
                </a:schemeClr>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544195" y="1389380"/>
            <a:ext cx="10327005" cy="4154170"/>
          </a:xfrm>
          <a:prstGeom prst="rect">
            <a:avLst/>
          </a:prstGeom>
          <a:noFill/>
        </p:spPr>
        <p:txBody>
          <a:bodyPr wrap="square">
            <a:spAutoFit/>
          </a:bodyPr>
          <a:lstStyle/>
          <a:p>
            <a:pPr indent="0" algn="ctr" fontAlgn="auto">
              <a:lnSpc>
                <a:spcPct val="200000"/>
              </a:lnSpc>
              <a:buClrTx/>
              <a:buSzTx/>
              <a:buFontTx/>
            </a:pPr>
            <a:r>
              <a:rPr lang="zh-CN" altLang="en-US" sz="6600" b="1" dirty="0">
                <a:solidFill>
                  <a:schemeClr val="accent5">
                    <a:lumMod val="75000"/>
                  </a:schemeClr>
                </a:solidFill>
                <a:latin typeface="+mj-lt"/>
                <a:ea typeface="+mj-lt"/>
                <a:cs typeface="+mj-lt"/>
                <a:sym typeface="+mn-ea"/>
              </a:rPr>
              <a:t>任务一  </a:t>
            </a:r>
            <a:endParaRPr lang="zh-CN" altLang="en-US" sz="6600" b="1" dirty="0">
              <a:solidFill>
                <a:schemeClr val="accent5">
                  <a:lumMod val="75000"/>
                </a:schemeClr>
              </a:solidFill>
              <a:latin typeface="+mj-lt"/>
              <a:ea typeface="+mj-lt"/>
              <a:cs typeface="+mj-lt"/>
              <a:sym typeface="+mn-ea"/>
            </a:endParaRPr>
          </a:p>
          <a:p>
            <a:pPr indent="0" algn="ctr" fontAlgn="auto">
              <a:lnSpc>
                <a:spcPct val="200000"/>
              </a:lnSpc>
              <a:buClrTx/>
              <a:buSzTx/>
              <a:buFontTx/>
            </a:pPr>
            <a:r>
              <a:rPr lang="zh-CN" altLang="en-US" sz="6600" b="1" dirty="0">
                <a:solidFill>
                  <a:schemeClr val="accent5">
                    <a:lumMod val="75000"/>
                  </a:schemeClr>
                </a:solidFill>
                <a:latin typeface="+mj-lt"/>
                <a:ea typeface="+mj-lt"/>
                <a:cs typeface="+mj-lt"/>
                <a:sym typeface="+mn-ea"/>
              </a:rPr>
              <a:t>慢性胃炎</a:t>
            </a:r>
            <a:endParaRPr lang="zh-CN" altLang="en-US" sz="6600" b="1" dirty="0" smtClean="0">
              <a:solidFill>
                <a:schemeClr val="accent5">
                  <a:lumMod val="75000"/>
                </a:schemeClr>
              </a:solidFill>
              <a:latin typeface="+mj-lt"/>
              <a:ea typeface="+mj-lt"/>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5125" y="61595"/>
            <a:ext cx="6096000" cy="645160"/>
          </a:xfrm>
          <a:prstGeom prst="rect">
            <a:avLst/>
          </a:prstGeom>
          <a:noFill/>
        </p:spPr>
        <p:txBody>
          <a:bodyPr wrap="square" rtlCol="0" anchor="t">
            <a:spAutoFit/>
          </a:bodyPr>
          <a:p>
            <a:r>
              <a:rPr lang="zh-CN" altLang="en-US" sz="3600" dirty="0">
                <a:solidFill>
                  <a:srgbClr val="C00000"/>
                </a:solidFill>
                <a:ea typeface="宋体" panose="02010600030101010101" pitchFamily="2" charset="-122"/>
                <a:sym typeface="+mn-ea"/>
              </a:rPr>
              <a:t>目录</a:t>
            </a:r>
            <a:endParaRPr lang="zh-CN" altLang="en-US" sz="3600" dirty="0">
              <a:solidFill>
                <a:srgbClr val="C00000"/>
              </a:solidFill>
              <a:ea typeface="宋体" panose="02010600030101010101" pitchFamily="2" charset="-122"/>
              <a:sym typeface="+mn-ea"/>
            </a:endParaRPr>
          </a:p>
        </p:txBody>
      </p:sp>
      <p:grpSp>
        <p:nvGrpSpPr>
          <p:cNvPr id="79875" name="组合 61475"/>
          <p:cNvGrpSpPr/>
          <p:nvPr/>
        </p:nvGrpSpPr>
        <p:grpSpPr>
          <a:xfrm>
            <a:off x="1981200" y="2176463"/>
            <a:ext cx="5410200" cy="665162"/>
            <a:chOff x="1248" y="1371"/>
            <a:chExt cx="3408" cy="419"/>
          </a:xfrm>
        </p:grpSpPr>
        <p:grpSp>
          <p:nvGrpSpPr>
            <p:cNvPr id="79901" name="组合 61447"/>
            <p:cNvGrpSpPr/>
            <p:nvPr/>
          </p:nvGrpSpPr>
          <p:grpSpPr>
            <a:xfrm>
              <a:off x="1248" y="1371"/>
              <a:ext cx="480" cy="419"/>
              <a:chOff x="1110" y="2656"/>
              <a:chExt cx="1549" cy="1351"/>
            </a:xfrm>
          </p:grpSpPr>
          <p:sp>
            <p:nvSpPr>
              <p:cNvPr id="79905" name="六边形 61448"/>
              <p:cNvSpPr/>
              <p:nvPr/>
            </p:nvSpPr>
            <p:spPr>
              <a:xfrm>
                <a:off x="1123" y="2679"/>
                <a:ext cx="1536" cy="1328"/>
              </a:xfrm>
              <a:prstGeom prst="hexagon">
                <a:avLst>
                  <a:gd name="adj" fmla="val 28915"/>
                  <a:gd name="vf" fmla="val 115470"/>
                </a:avLst>
              </a:prstGeom>
              <a:solidFill>
                <a:srgbClr val="808080"/>
              </a:solidFill>
              <a:ln w="9525">
                <a:noFill/>
              </a:ln>
            </p:spPr>
            <p:txBody>
              <a:bodyPr/>
              <a:p>
                <a:endParaRPr lang="zh-CN" altLang="en-US" dirty="0">
                  <a:latin typeface="Arial" panose="020B0604020202020204" pitchFamily="34" charset="0"/>
                  <a:ea typeface="宋体" panose="02010600030101010101" pitchFamily="2" charset="-122"/>
                </a:endParaRPr>
              </a:p>
            </p:txBody>
          </p:sp>
          <p:sp>
            <p:nvSpPr>
              <p:cNvPr id="79906" name="六边形 61449"/>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sp>
            <p:nvSpPr>
              <p:cNvPr id="79907" name="六边形 61450"/>
              <p:cNvSpPr/>
              <p:nvPr/>
            </p:nvSpPr>
            <p:spPr>
              <a:xfrm>
                <a:off x="1200" y="2736"/>
                <a:ext cx="1350" cy="1168"/>
              </a:xfrm>
              <a:prstGeom prst="hexagon">
                <a:avLst>
                  <a:gd name="adj" fmla="val 28895"/>
                  <a:gd name="vf" fmla="val 115470"/>
                </a:avLst>
              </a:prstGeom>
              <a:gradFill rotWithShape="1">
                <a:gsLst>
                  <a:gs pos="0">
                    <a:srgbClr val="1B2A52"/>
                  </a:gs>
                  <a:gs pos="100000">
                    <a:schemeClr val="hlink"/>
                  </a:gs>
                </a:gsLst>
                <a:lin ang="2700000" scaled="1"/>
                <a:tileRect/>
              </a:gradFill>
              <a:ln w="9525" cap="flat" cmpd="sng">
                <a:solidFill>
                  <a:schemeClr val="bg1"/>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grpSp>
        <p:sp>
          <p:nvSpPr>
            <p:cNvPr id="79902" name="直接连接符 61455"/>
            <p:cNvSpPr/>
            <p:nvPr/>
          </p:nvSpPr>
          <p:spPr>
            <a:xfrm>
              <a:off x="1632" y="1755"/>
              <a:ext cx="3024" cy="0"/>
            </a:xfrm>
            <a:prstGeom prst="line">
              <a:avLst/>
            </a:prstGeom>
            <a:ln w="25400" cap="flat" cmpd="sng">
              <a:solidFill>
                <a:schemeClr val="folHlink"/>
              </a:solidFill>
              <a:prstDash val="sysDot"/>
              <a:headEnd type="none" w="med" len="med"/>
              <a:tailEnd type="oval" w="med" len="med"/>
            </a:ln>
          </p:spPr>
        </p:sp>
        <p:sp>
          <p:nvSpPr>
            <p:cNvPr id="79903" name="文本框 61456"/>
            <p:cNvSpPr txBox="1"/>
            <p:nvPr/>
          </p:nvSpPr>
          <p:spPr>
            <a:xfrm>
              <a:off x="2256" y="1433"/>
              <a:ext cx="1459" cy="290"/>
            </a:xfrm>
            <a:prstGeom prst="rect">
              <a:avLst/>
            </a:prstGeom>
            <a:noFill/>
            <a:ln w="9525">
              <a:noFill/>
            </a:ln>
          </p:spPr>
          <p:txBody>
            <a:bodyPr wrap="none">
              <a:spAutoFit/>
            </a:bodyPr>
            <a:p>
              <a:pPr eaLnBrk="0" hangingPunct="0"/>
              <a:r>
                <a:rPr lang="zh-CN" altLang="en-US" sz="2400" dirty="0">
                  <a:latin typeface="Arial" panose="020B0604020202020204" pitchFamily="34" charset="0"/>
                  <a:ea typeface="宋体" panose="02010600030101010101" pitchFamily="2" charset="-122"/>
                </a:rPr>
                <a:t>病因及发病机制</a:t>
              </a:r>
              <a:endParaRPr lang="zh-CN" altLang="en-US" sz="2400" dirty="0">
                <a:latin typeface="Arial" panose="020B0604020202020204" pitchFamily="34" charset="0"/>
                <a:ea typeface="宋体" panose="02010600030101010101" pitchFamily="2" charset="-122"/>
              </a:endParaRPr>
            </a:p>
          </p:txBody>
        </p:sp>
        <p:sp>
          <p:nvSpPr>
            <p:cNvPr id="79904" name="文本框 61457"/>
            <p:cNvSpPr txBox="1"/>
            <p:nvPr/>
          </p:nvSpPr>
          <p:spPr>
            <a:xfrm>
              <a:off x="1372" y="1433"/>
              <a:ext cx="223" cy="288"/>
            </a:xfrm>
            <a:prstGeom prst="rect">
              <a:avLst/>
            </a:prstGeom>
            <a:noFill/>
            <a:ln w="9525">
              <a:noFill/>
            </a:ln>
          </p:spPr>
          <p:txBody>
            <a:bodyPr wrap="none">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1</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79876" name="组合 61476"/>
          <p:cNvGrpSpPr/>
          <p:nvPr/>
        </p:nvGrpSpPr>
        <p:grpSpPr>
          <a:xfrm>
            <a:off x="1981200" y="3090863"/>
            <a:ext cx="5410200" cy="665162"/>
            <a:chOff x="1248" y="1947"/>
            <a:chExt cx="3408" cy="419"/>
          </a:xfrm>
        </p:grpSpPr>
        <p:grpSp>
          <p:nvGrpSpPr>
            <p:cNvPr id="79894" name="组合 61451"/>
            <p:cNvGrpSpPr/>
            <p:nvPr/>
          </p:nvGrpSpPr>
          <p:grpSpPr>
            <a:xfrm>
              <a:off x="1248" y="1947"/>
              <a:ext cx="480" cy="419"/>
              <a:chOff x="3174" y="2656"/>
              <a:chExt cx="1549" cy="1351"/>
            </a:xfrm>
          </p:grpSpPr>
          <p:sp>
            <p:nvSpPr>
              <p:cNvPr id="79898" name="六边形 61452"/>
              <p:cNvSpPr/>
              <p:nvPr/>
            </p:nvSpPr>
            <p:spPr>
              <a:xfrm>
                <a:off x="3187" y="2679"/>
                <a:ext cx="1536" cy="1328"/>
              </a:xfrm>
              <a:prstGeom prst="hexagon">
                <a:avLst>
                  <a:gd name="adj" fmla="val 28915"/>
                  <a:gd name="vf" fmla="val 115470"/>
                </a:avLst>
              </a:prstGeom>
              <a:solidFill>
                <a:srgbClr val="808080"/>
              </a:solidFill>
              <a:ln w="9525">
                <a:noFill/>
              </a:ln>
            </p:spPr>
            <p:txBody>
              <a:bodyPr/>
              <a:p>
                <a:endParaRPr lang="zh-CN" altLang="en-US" dirty="0">
                  <a:latin typeface="Arial" panose="020B0604020202020204" pitchFamily="34" charset="0"/>
                  <a:ea typeface="宋体" panose="02010600030101010101" pitchFamily="2" charset="-122"/>
                </a:endParaRPr>
              </a:p>
            </p:txBody>
          </p:sp>
          <p:sp>
            <p:nvSpPr>
              <p:cNvPr id="79899" name="六边形 61453"/>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sp>
            <p:nvSpPr>
              <p:cNvPr id="79900" name="六边形 61454"/>
              <p:cNvSpPr/>
              <p:nvPr/>
            </p:nvSpPr>
            <p:spPr>
              <a:xfrm>
                <a:off x="3264" y="2736"/>
                <a:ext cx="1350" cy="1168"/>
              </a:xfrm>
              <a:prstGeom prst="hexagon">
                <a:avLst>
                  <a:gd name="adj" fmla="val 28895"/>
                  <a:gd name="vf" fmla="val 115470"/>
                </a:avLst>
              </a:prstGeom>
              <a:gradFill rotWithShape="1">
                <a:gsLst>
                  <a:gs pos="0">
                    <a:srgbClr val="194C60"/>
                  </a:gs>
                  <a:gs pos="100000">
                    <a:schemeClr val="accent1"/>
                  </a:gs>
                </a:gsLst>
                <a:lin ang="2700000" scaled="1"/>
                <a:tileRect/>
              </a:gradFill>
              <a:ln w="9525" cap="flat" cmpd="sng">
                <a:solidFill>
                  <a:schemeClr val="bg1"/>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grpSp>
        <p:sp>
          <p:nvSpPr>
            <p:cNvPr id="79895" name="直接连接符 61458"/>
            <p:cNvSpPr/>
            <p:nvPr/>
          </p:nvSpPr>
          <p:spPr>
            <a:xfrm>
              <a:off x="1632" y="2331"/>
              <a:ext cx="3024" cy="0"/>
            </a:xfrm>
            <a:prstGeom prst="line">
              <a:avLst/>
            </a:prstGeom>
            <a:ln w="25400" cap="flat" cmpd="sng">
              <a:solidFill>
                <a:schemeClr val="folHlink"/>
              </a:solidFill>
              <a:prstDash val="sysDot"/>
              <a:headEnd type="none" w="med" len="med"/>
              <a:tailEnd type="oval" w="med" len="med"/>
            </a:ln>
          </p:spPr>
        </p:sp>
        <p:sp>
          <p:nvSpPr>
            <p:cNvPr id="79896" name="文本框 61459"/>
            <p:cNvSpPr txBox="1"/>
            <p:nvPr/>
          </p:nvSpPr>
          <p:spPr>
            <a:xfrm>
              <a:off x="2256" y="1995"/>
              <a:ext cx="883" cy="290"/>
            </a:xfrm>
            <a:prstGeom prst="rect">
              <a:avLst/>
            </a:prstGeom>
            <a:noFill/>
            <a:ln w="9525">
              <a:noFill/>
            </a:ln>
          </p:spPr>
          <p:txBody>
            <a:bodyPr wrap="none">
              <a:spAutoFit/>
            </a:bodyPr>
            <a:p>
              <a:pPr eaLnBrk="0" hangingPunct="0"/>
              <a:r>
                <a:rPr lang="zh-CN" altLang="en-US" sz="2400" dirty="0">
                  <a:latin typeface="Arial" panose="020B0604020202020204" pitchFamily="34" charset="0"/>
                  <a:ea typeface="宋体" panose="02010600030101010101" pitchFamily="2" charset="-122"/>
                </a:rPr>
                <a:t>临床表现</a:t>
              </a:r>
              <a:endParaRPr lang="zh-CN" altLang="en-US" sz="2400" dirty="0">
                <a:latin typeface="Arial" panose="020B0604020202020204" pitchFamily="34" charset="0"/>
                <a:ea typeface="宋体" panose="02010600030101010101" pitchFamily="2" charset="-122"/>
              </a:endParaRPr>
            </a:p>
          </p:txBody>
        </p:sp>
        <p:sp>
          <p:nvSpPr>
            <p:cNvPr id="79897" name="文本框 61460"/>
            <p:cNvSpPr txBox="1"/>
            <p:nvPr/>
          </p:nvSpPr>
          <p:spPr>
            <a:xfrm>
              <a:off x="1372" y="2009"/>
              <a:ext cx="223" cy="288"/>
            </a:xfrm>
            <a:prstGeom prst="rect">
              <a:avLst/>
            </a:prstGeom>
            <a:noFill/>
            <a:ln w="9525">
              <a:noFill/>
            </a:ln>
          </p:spPr>
          <p:txBody>
            <a:bodyPr wrap="none">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2</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79877" name="组合 61477"/>
          <p:cNvGrpSpPr/>
          <p:nvPr/>
        </p:nvGrpSpPr>
        <p:grpSpPr>
          <a:xfrm>
            <a:off x="1981200" y="3983038"/>
            <a:ext cx="5410200" cy="665162"/>
            <a:chOff x="1248" y="2509"/>
            <a:chExt cx="3408" cy="419"/>
          </a:xfrm>
        </p:grpSpPr>
        <p:grpSp>
          <p:nvGrpSpPr>
            <p:cNvPr id="79887" name="组合 61461"/>
            <p:cNvGrpSpPr/>
            <p:nvPr/>
          </p:nvGrpSpPr>
          <p:grpSpPr>
            <a:xfrm>
              <a:off x="1248" y="2509"/>
              <a:ext cx="480" cy="419"/>
              <a:chOff x="1110" y="2656"/>
              <a:chExt cx="1549" cy="1351"/>
            </a:xfrm>
          </p:grpSpPr>
          <p:sp>
            <p:nvSpPr>
              <p:cNvPr id="79891" name="六边形 61462"/>
              <p:cNvSpPr/>
              <p:nvPr/>
            </p:nvSpPr>
            <p:spPr>
              <a:xfrm>
                <a:off x="1123" y="2679"/>
                <a:ext cx="1536" cy="1328"/>
              </a:xfrm>
              <a:prstGeom prst="hexagon">
                <a:avLst>
                  <a:gd name="adj" fmla="val 28915"/>
                  <a:gd name="vf" fmla="val 115470"/>
                </a:avLst>
              </a:prstGeom>
              <a:solidFill>
                <a:srgbClr val="808080"/>
              </a:solidFill>
              <a:ln w="9525">
                <a:noFill/>
              </a:ln>
            </p:spPr>
            <p:txBody>
              <a:bodyPr/>
              <a:p>
                <a:endParaRPr lang="zh-CN" altLang="en-US" dirty="0">
                  <a:latin typeface="Arial" panose="020B0604020202020204" pitchFamily="34" charset="0"/>
                  <a:ea typeface="宋体" panose="02010600030101010101" pitchFamily="2" charset="-122"/>
                </a:endParaRPr>
              </a:p>
            </p:txBody>
          </p:sp>
          <p:sp>
            <p:nvSpPr>
              <p:cNvPr id="79892" name="六边形 61463"/>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sp>
            <p:nvSpPr>
              <p:cNvPr id="79893" name="六边形 61464"/>
              <p:cNvSpPr/>
              <p:nvPr/>
            </p:nvSpPr>
            <p:spPr>
              <a:xfrm>
                <a:off x="1200" y="2736"/>
                <a:ext cx="1350" cy="1168"/>
              </a:xfrm>
              <a:prstGeom prst="hexagon">
                <a:avLst>
                  <a:gd name="adj" fmla="val 28895"/>
                  <a:gd name="vf" fmla="val 115470"/>
                </a:avLst>
              </a:prstGeom>
              <a:gradFill rotWithShape="1">
                <a:gsLst>
                  <a:gs pos="0">
                    <a:srgbClr val="1B2A52"/>
                  </a:gs>
                  <a:gs pos="100000">
                    <a:schemeClr val="hlink"/>
                  </a:gs>
                </a:gsLst>
                <a:lin ang="2700000" scaled="1"/>
                <a:tileRect/>
              </a:gradFill>
              <a:ln w="9525" cap="flat" cmpd="sng">
                <a:solidFill>
                  <a:schemeClr val="bg1"/>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grpSp>
        <p:sp>
          <p:nvSpPr>
            <p:cNvPr id="79888" name="直接连接符 61469"/>
            <p:cNvSpPr/>
            <p:nvPr/>
          </p:nvSpPr>
          <p:spPr>
            <a:xfrm>
              <a:off x="1632" y="2893"/>
              <a:ext cx="3024" cy="0"/>
            </a:xfrm>
            <a:prstGeom prst="line">
              <a:avLst/>
            </a:prstGeom>
            <a:ln w="25400" cap="flat" cmpd="sng">
              <a:solidFill>
                <a:schemeClr val="folHlink"/>
              </a:solidFill>
              <a:prstDash val="sysDot"/>
              <a:headEnd type="none" w="med" len="med"/>
              <a:tailEnd type="oval" w="med" len="med"/>
            </a:ln>
          </p:spPr>
        </p:sp>
        <p:sp>
          <p:nvSpPr>
            <p:cNvPr id="79889" name="文本框 61470"/>
            <p:cNvSpPr txBox="1"/>
            <p:nvPr/>
          </p:nvSpPr>
          <p:spPr>
            <a:xfrm>
              <a:off x="2256" y="2557"/>
              <a:ext cx="883" cy="290"/>
            </a:xfrm>
            <a:prstGeom prst="rect">
              <a:avLst/>
            </a:prstGeom>
            <a:noFill/>
            <a:ln w="9525">
              <a:noFill/>
            </a:ln>
          </p:spPr>
          <p:txBody>
            <a:bodyPr wrap="none">
              <a:spAutoFit/>
            </a:bodyPr>
            <a:p>
              <a:pPr eaLnBrk="0" hangingPunct="0"/>
              <a:r>
                <a:rPr lang="zh-CN" altLang="en-US" sz="2400" dirty="0">
                  <a:latin typeface="Arial" panose="020B0604020202020204" pitchFamily="34" charset="0"/>
                  <a:ea typeface="宋体" panose="02010600030101010101" pitchFamily="2" charset="-122"/>
                </a:rPr>
                <a:t>辅助检查</a:t>
              </a:r>
              <a:endParaRPr lang="zh-CN" altLang="en-US" sz="2400" dirty="0">
                <a:latin typeface="Arial" panose="020B0604020202020204" pitchFamily="34" charset="0"/>
                <a:ea typeface="宋体" panose="02010600030101010101" pitchFamily="2" charset="-122"/>
              </a:endParaRPr>
            </a:p>
          </p:txBody>
        </p:sp>
        <p:sp>
          <p:nvSpPr>
            <p:cNvPr id="79890" name="文本框 61471"/>
            <p:cNvSpPr txBox="1"/>
            <p:nvPr/>
          </p:nvSpPr>
          <p:spPr>
            <a:xfrm>
              <a:off x="1372" y="2571"/>
              <a:ext cx="223" cy="288"/>
            </a:xfrm>
            <a:prstGeom prst="rect">
              <a:avLst/>
            </a:prstGeom>
            <a:noFill/>
            <a:ln w="9525">
              <a:noFill/>
            </a:ln>
          </p:spPr>
          <p:txBody>
            <a:bodyPr wrap="none">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3</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79878" name="组合 61478"/>
          <p:cNvGrpSpPr/>
          <p:nvPr/>
        </p:nvGrpSpPr>
        <p:grpSpPr>
          <a:xfrm>
            <a:off x="1981200" y="4897438"/>
            <a:ext cx="5410200" cy="665162"/>
            <a:chOff x="1248" y="3085"/>
            <a:chExt cx="3408" cy="419"/>
          </a:xfrm>
        </p:grpSpPr>
        <p:grpSp>
          <p:nvGrpSpPr>
            <p:cNvPr id="79880" name="组合 61465"/>
            <p:cNvGrpSpPr/>
            <p:nvPr/>
          </p:nvGrpSpPr>
          <p:grpSpPr>
            <a:xfrm>
              <a:off x="1248" y="3085"/>
              <a:ext cx="480" cy="419"/>
              <a:chOff x="3174" y="2656"/>
              <a:chExt cx="1549" cy="1351"/>
            </a:xfrm>
          </p:grpSpPr>
          <p:sp>
            <p:nvSpPr>
              <p:cNvPr id="79884" name="六边形 61466"/>
              <p:cNvSpPr/>
              <p:nvPr/>
            </p:nvSpPr>
            <p:spPr>
              <a:xfrm>
                <a:off x="3187" y="2679"/>
                <a:ext cx="1536" cy="1328"/>
              </a:xfrm>
              <a:prstGeom prst="hexagon">
                <a:avLst>
                  <a:gd name="adj" fmla="val 28915"/>
                  <a:gd name="vf" fmla="val 115470"/>
                </a:avLst>
              </a:prstGeom>
              <a:solidFill>
                <a:srgbClr val="808080"/>
              </a:solidFill>
              <a:ln w="9525">
                <a:noFill/>
              </a:ln>
            </p:spPr>
            <p:txBody>
              <a:bodyPr/>
              <a:p>
                <a:endParaRPr lang="zh-CN" altLang="en-US" dirty="0">
                  <a:latin typeface="Arial" panose="020B0604020202020204" pitchFamily="34" charset="0"/>
                  <a:ea typeface="宋体" panose="02010600030101010101" pitchFamily="2" charset="-122"/>
                </a:endParaRPr>
              </a:p>
            </p:txBody>
          </p:sp>
          <p:sp>
            <p:nvSpPr>
              <p:cNvPr id="79885" name="六边形 61467"/>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sp>
            <p:nvSpPr>
              <p:cNvPr id="79886" name="六边形 61468"/>
              <p:cNvSpPr/>
              <p:nvPr/>
            </p:nvSpPr>
            <p:spPr>
              <a:xfrm>
                <a:off x="3264" y="2736"/>
                <a:ext cx="1350" cy="1168"/>
              </a:xfrm>
              <a:prstGeom prst="hexagon">
                <a:avLst>
                  <a:gd name="adj" fmla="val 28895"/>
                  <a:gd name="vf" fmla="val 115470"/>
                </a:avLst>
              </a:prstGeom>
              <a:gradFill rotWithShape="1">
                <a:gsLst>
                  <a:gs pos="0">
                    <a:srgbClr val="194C60"/>
                  </a:gs>
                  <a:gs pos="100000">
                    <a:schemeClr val="accent1"/>
                  </a:gs>
                </a:gsLst>
                <a:lin ang="2700000" scaled="1"/>
                <a:tileRect/>
              </a:gradFill>
              <a:ln w="9525" cap="flat" cmpd="sng">
                <a:solidFill>
                  <a:schemeClr val="bg1"/>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grpSp>
        <p:sp>
          <p:nvSpPr>
            <p:cNvPr id="79881" name="直接连接符 61472"/>
            <p:cNvSpPr/>
            <p:nvPr/>
          </p:nvSpPr>
          <p:spPr>
            <a:xfrm>
              <a:off x="1632" y="3469"/>
              <a:ext cx="3024" cy="0"/>
            </a:xfrm>
            <a:prstGeom prst="line">
              <a:avLst/>
            </a:prstGeom>
            <a:ln w="25400" cap="flat" cmpd="sng">
              <a:solidFill>
                <a:schemeClr val="folHlink"/>
              </a:solidFill>
              <a:prstDash val="sysDot"/>
              <a:headEnd type="none" w="med" len="med"/>
              <a:tailEnd type="oval" w="med" len="med"/>
            </a:ln>
          </p:spPr>
        </p:sp>
        <p:sp>
          <p:nvSpPr>
            <p:cNvPr id="79882" name="文本框 61473"/>
            <p:cNvSpPr txBox="1"/>
            <p:nvPr/>
          </p:nvSpPr>
          <p:spPr>
            <a:xfrm>
              <a:off x="2256" y="3133"/>
              <a:ext cx="1075" cy="290"/>
            </a:xfrm>
            <a:prstGeom prst="rect">
              <a:avLst/>
            </a:prstGeom>
            <a:noFill/>
            <a:ln w="9525">
              <a:noFill/>
            </a:ln>
          </p:spPr>
          <p:txBody>
            <a:bodyPr wrap="none">
              <a:spAutoFit/>
            </a:bodyPr>
            <a:p>
              <a:pPr eaLnBrk="0" hangingPunct="0"/>
              <a:r>
                <a:rPr lang="zh-CN" altLang="en-US" sz="2400" dirty="0">
                  <a:latin typeface="Arial" panose="020B0604020202020204" pitchFamily="34" charset="0"/>
                  <a:ea typeface="宋体" panose="02010600030101010101" pitchFamily="2" charset="-122"/>
                </a:rPr>
                <a:t>诊断及治疗</a:t>
              </a:r>
              <a:endParaRPr lang="zh-CN" altLang="en-US" sz="2400" dirty="0">
                <a:latin typeface="Arial" panose="020B0604020202020204" pitchFamily="34" charset="0"/>
                <a:ea typeface="宋体" panose="02010600030101010101" pitchFamily="2" charset="-122"/>
              </a:endParaRPr>
            </a:p>
          </p:txBody>
        </p:sp>
        <p:sp>
          <p:nvSpPr>
            <p:cNvPr id="79883" name="文本框 61474"/>
            <p:cNvSpPr txBox="1"/>
            <p:nvPr/>
          </p:nvSpPr>
          <p:spPr>
            <a:xfrm>
              <a:off x="1372" y="3147"/>
              <a:ext cx="223" cy="288"/>
            </a:xfrm>
            <a:prstGeom prst="rect">
              <a:avLst/>
            </a:prstGeom>
            <a:noFill/>
            <a:ln w="9525">
              <a:noFill/>
            </a:ln>
          </p:spPr>
          <p:txBody>
            <a:bodyPr wrap="none">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4</a:t>
              </a:r>
              <a:endParaRPr lang="en-US" altLang="zh-CN" sz="2400" b="1" dirty="0">
                <a:solidFill>
                  <a:schemeClr val="bg1"/>
                </a:solidFill>
                <a:latin typeface="Arial" panose="020B0604020202020204" pitchFamily="34" charset="0"/>
                <a:ea typeface="宋体" panose="02010600030101010101" pitchFamily="2" charset="-122"/>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Text Box 11"/>
          <p:cNvSpPr txBox="1"/>
          <p:nvPr/>
        </p:nvSpPr>
        <p:spPr>
          <a:xfrm>
            <a:off x="592773" y="104775"/>
            <a:ext cx="3810000" cy="701675"/>
          </a:xfrm>
          <a:prstGeom prst="rect">
            <a:avLst/>
          </a:prstGeom>
          <a:noFill/>
          <a:ln w="9525">
            <a:noFill/>
          </a:ln>
        </p:spPr>
        <p:txBody>
          <a:bodyPr>
            <a:spAutoFit/>
          </a:bodyPr>
          <a:p>
            <a:pPr>
              <a:spcBef>
                <a:spcPct val="50000"/>
              </a:spcBef>
              <a:buFont typeface="Wingdings" panose="05000000000000000000" pitchFamily="2" charset="2"/>
            </a:pPr>
            <a:r>
              <a:rPr lang="zh-CN" altLang="en-US" sz="4000" b="1" dirty="0">
                <a:solidFill>
                  <a:srgbClr val="FF0000"/>
                </a:solidFill>
                <a:latin typeface="Arial" panose="020B0604020202020204" pitchFamily="34" charset="0"/>
                <a:ea typeface="宋体" panose="02010600030101010101" pitchFamily="2" charset="-122"/>
              </a:rPr>
              <a:t>学习目标</a:t>
            </a:r>
            <a:endParaRPr lang="zh-CN" altLang="en-US" sz="4000" b="1" dirty="0">
              <a:solidFill>
                <a:srgbClr val="FF0000"/>
              </a:solidFill>
              <a:latin typeface="Arial" panose="020B0604020202020204" pitchFamily="34" charset="0"/>
              <a:ea typeface="宋体" panose="02010600030101010101" pitchFamily="2" charset="-122"/>
            </a:endParaRPr>
          </a:p>
        </p:txBody>
      </p:sp>
      <p:sp>
        <p:nvSpPr>
          <p:cNvPr id="30737" name="Rectangle 17"/>
          <p:cNvSpPr/>
          <p:nvPr/>
        </p:nvSpPr>
        <p:spPr>
          <a:xfrm>
            <a:off x="1572260" y="2068513"/>
            <a:ext cx="8620125" cy="2062162"/>
          </a:xfrm>
          <a:prstGeom prst="rect">
            <a:avLst/>
          </a:prstGeom>
          <a:noFill/>
          <a:ln w="9525">
            <a:noFill/>
          </a:ln>
        </p:spPr>
        <p:txBody>
          <a:bodyPr anchor="ctr" anchorCtr="0">
            <a:spAutoFit/>
          </a:bodyPr>
          <a:p>
            <a:pPr indent="333375">
              <a:buFont typeface="Wingdings" panose="05000000000000000000" pitchFamily="2" charset="2"/>
            </a:pPr>
            <a:r>
              <a:rPr lang="en-US" altLang="zh-CN" sz="3200" b="1" dirty="0">
                <a:latin typeface="Arial" panose="020B0604020202020204" pitchFamily="34" charset="0"/>
                <a:ea typeface="宋体" panose="02010600030101010101" pitchFamily="2" charset="-122"/>
              </a:rPr>
              <a:t>1</a:t>
            </a:r>
            <a:r>
              <a:rPr lang="zh-CN" altLang="en-US" sz="3200" b="1" dirty="0">
                <a:latin typeface="Arial" panose="020B0604020202020204" pitchFamily="34" charset="0"/>
                <a:ea typeface="宋体" panose="02010600030101010101" pitchFamily="2" charset="-122"/>
              </a:rPr>
              <a:t>．了解肝硬化的病因及机制。</a:t>
            </a:r>
            <a:endParaRPr lang="zh-CN" altLang="en-US" sz="3200" b="1" dirty="0">
              <a:latin typeface="Arial" panose="020B0604020202020204" pitchFamily="34" charset="0"/>
              <a:ea typeface="宋体" panose="02010600030101010101" pitchFamily="2" charset="-122"/>
            </a:endParaRPr>
          </a:p>
          <a:p>
            <a:pPr indent="333375">
              <a:buFont typeface="Wingdings" panose="05000000000000000000" pitchFamily="2" charset="2"/>
            </a:pPr>
            <a:r>
              <a:rPr lang="en-US" altLang="zh-CN" sz="3200" b="1" dirty="0">
                <a:latin typeface="Arial" panose="020B0604020202020204" pitchFamily="34" charset="0"/>
                <a:ea typeface="宋体" panose="02010600030101010101" pitchFamily="2" charset="-122"/>
              </a:rPr>
              <a:t>2</a:t>
            </a:r>
            <a:r>
              <a:rPr lang="zh-CN" altLang="en-US" sz="3200" b="1" dirty="0">
                <a:latin typeface="Arial" panose="020B0604020202020204" pitchFamily="34" charset="0"/>
                <a:ea typeface="宋体" panose="02010600030101010101" pitchFamily="2" charset="-122"/>
              </a:rPr>
              <a:t>．熟悉肝硬化的辅助检查。</a:t>
            </a:r>
            <a:endParaRPr lang="zh-CN" altLang="en-US" sz="3200" b="1" dirty="0">
              <a:latin typeface="Arial" panose="020B0604020202020204" pitchFamily="34" charset="0"/>
              <a:ea typeface="宋体" panose="02010600030101010101" pitchFamily="2" charset="-122"/>
            </a:endParaRPr>
          </a:p>
          <a:p>
            <a:pPr indent="333375">
              <a:buFont typeface="Wingdings" panose="05000000000000000000" pitchFamily="2" charset="2"/>
            </a:pPr>
            <a:r>
              <a:rPr lang="en-US" altLang="zh-CN" sz="3200" b="1" dirty="0">
                <a:latin typeface="Arial" panose="020B0604020202020204" pitchFamily="34" charset="0"/>
                <a:ea typeface="宋体" panose="02010600030101010101" pitchFamily="2" charset="-122"/>
              </a:rPr>
              <a:t>3</a:t>
            </a:r>
            <a:r>
              <a:rPr lang="zh-CN" altLang="en-US" sz="3200" b="1" dirty="0">
                <a:latin typeface="Arial" panose="020B0604020202020204" pitchFamily="34" charset="0"/>
                <a:ea typeface="宋体" panose="02010600030101010101" pitchFamily="2" charset="-122"/>
              </a:rPr>
              <a:t>．掌握肝硬化的临床表现及治疗。</a:t>
            </a:r>
            <a:endParaRPr lang="zh-CN" altLang="en-US" sz="3200" b="1" dirty="0">
              <a:latin typeface="Arial" panose="020B0604020202020204" pitchFamily="34" charset="0"/>
              <a:ea typeface="宋体" panose="02010600030101010101" pitchFamily="2" charset="-122"/>
            </a:endParaRPr>
          </a:p>
          <a:p>
            <a:pPr indent="333375">
              <a:buFont typeface="Wingdings" panose="05000000000000000000" pitchFamily="2" charset="2"/>
            </a:pPr>
            <a:endParaRPr lang="zh-CN" altLang="en-US" sz="32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737"/>
                                        </p:tgtEl>
                                        <p:attrNameLst>
                                          <p:attrName>style.visibility</p:attrName>
                                        </p:attrNameLst>
                                      </p:cBhvr>
                                      <p:to>
                                        <p:strVal val="visible"/>
                                      </p:to>
                                    </p:set>
                                    <p:animEffect transition="in" filter="dissolve">
                                      <p:cBhvr>
                                        <p:cTn id="7" dur="500"/>
                                        <p:tgtEl>
                                          <p:spTgt spid="30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5" name="Text Box 7"/>
          <p:cNvSpPr txBox="1"/>
          <p:nvPr/>
        </p:nvSpPr>
        <p:spPr>
          <a:xfrm>
            <a:off x="227330" y="0"/>
            <a:ext cx="7696200" cy="701675"/>
          </a:xfrm>
          <a:prstGeom prst="rect">
            <a:avLst/>
          </a:prstGeom>
          <a:noFill/>
          <a:ln w="9525">
            <a:noFill/>
          </a:ln>
        </p:spPr>
        <p:txBody>
          <a:bodyPr>
            <a:spAutoFit/>
          </a:bodyPr>
          <a:p>
            <a:pPr algn="ctr">
              <a:spcBef>
                <a:spcPct val="50000"/>
              </a:spcBef>
            </a:pPr>
            <a:r>
              <a:rPr lang="zh-CN" altLang="en-US" sz="4000" dirty="0">
                <a:solidFill>
                  <a:srgbClr val="C00000"/>
                </a:solidFill>
                <a:latin typeface="黑体" panose="02010609060101010101" charset="-122"/>
                <a:ea typeface="黑体" panose="02010609060101010101" charset="-122"/>
              </a:rPr>
              <a:t>概   述</a:t>
            </a:r>
            <a:r>
              <a:rPr lang="zh-CN" altLang="en-US" sz="4000" dirty="0">
                <a:solidFill>
                  <a:srgbClr val="FFFF00"/>
                </a:solidFill>
                <a:latin typeface="黑体" panose="02010609060101010101" charset="-122"/>
                <a:ea typeface="黑体" panose="02010609060101010101" charset="-122"/>
              </a:rPr>
              <a:t> </a:t>
            </a:r>
            <a:endParaRPr lang="zh-CN" altLang="en-US" sz="4000" dirty="0">
              <a:solidFill>
                <a:srgbClr val="FFFF00"/>
              </a:solidFill>
              <a:latin typeface="黑体" panose="02010609060101010101" charset="-122"/>
              <a:ea typeface="黑体" panose="02010609060101010101" charset="-122"/>
            </a:endParaRPr>
          </a:p>
        </p:txBody>
      </p:sp>
      <p:sp>
        <p:nvSpPr>
          <p:cNvPr id="81924" name="Text Box 6"/>
          <p:cNvSpPr txBox="1"/>
          <p:nvPr/>
        </p:nvSpPr>
        <p:spPr>
          <a:xfrm>
            <a:off x="635000" y="2043430"/>
            <a:ext cx="10922000" cy="2651125"/>
          </a:xfrm>
          <a:prstGeom prst="rect">
            <a:avLst/>
          </a:prstGeom>
          <a:noFill/>
          <a:ln w="9525">
            <a:noFill/>
          </a:ln>
        </p:spPr>
        <p:txBody>
          <a:bodyPr wrap="square">
            <a:spAutoFit/>
          </a:bodyPr>
          <a:p>
            <a:pPr>
              <a:lnSpc>
                <a:spcPct val="130000"/>
              </a:lnSpc>
              <a:spcBef>
                <a:spcPct val="50000"/>
              </a:spcBef>
            </a:pPr>
            <a:r>
              <a:rPr lang="zh-CN" altLang="en-US" sz="3200" dirty="0">
                <a:latin typeface="Arial" panose="020B0604020202020204" pitchFamily="34" charset="0"/>
                <a:ea typeface="宋体" panose="02010600030101010101" pitchFamily="2" charset="-122"/>
              </a:rPr>
              <a:t>      </a:t>
            </a:r>
            <a:r>
              <a:rPr lang="zh-CN" altLang="en-US" sz="3200" dirty="0">
                <a:highlight>
                  <a:srgbClr val="FFFF00"/>
                </a:highlight>
                <a:latin typeface="Arial" panose="020B0604020202020204" pitchFamily="34" charset="0"/>
                <a:ea typeface="宋体" panose="02010600030101010101" pitchFamily="2" charset="-122"/>
              </a:rPr>
              <a:t> 肝硬化</a:t>
            </a:r>
            <a:r>
              <a:rPr lang="zh-CN" altLang="en-US" sz="3200" dirty="0">
                <a:latin typeface="Arial" panose="020B0604020202020204" pitchFamily="34" charset="0"/>
                <a:ea typeface="宋体" panose="02010600030101010101" pitchFamily="2" charset="-122"/>
              </a:rPr>
              <a:t>是各种慢性肝病发展的晚期阶段。病理上以肝脏弥漫性纤维化、再生结节和假小叶形成为特征。肝脏血液循环障碍，肝细胞功能丧失，肝脏逐渐变硬、变形而发展为肝硬化。 </a:t>
            </a:r>
            <a:endParaRPr lang="zh-CN" altLang="en-US" sz="32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2949" name="Picture 22" descr="肝小叶1"/>
          <p:cNvPicPr>
            <a:picLocks noChangeAspect="1"/>
          </p:cNvPicPr>
          <p:nvPr/>
        </p:nvPicPr>
        <p:blipFill>
          <a:blip r:embed="rId1"/>
          <a:srcRect l="33638" t="14111" b="15198"/>
          <a:stretch>
            <a:fillRect/>
          </a:stretch>
        </p:blipFill>
        <p:spPr>
          <a:xfrm>
            <a:off x="1259205" y="1035368"/>
            <a:ext cx="4224338" cy="5160962"/>
          </a:xfrm>
          <a:prstGeom prst="rect">
            <a:avLst/>
          </a:prstGeom>
          <a:noFill/>
          <a:ln w="9525">
            <a:noFill/>
          </a:ln>
        </p:spPr>
      </p:pic>
      <p:pic>
        <p:nvPicPr>
          <p:cNvPr id="82950" name="Picture 23" descr="图片1"/>
          <p:cNvPicPr>
            <a:picLocks noChangeAspect="1"/>
          </p:cNvPicPr>
          <p:nvPr/>
        </p:nvPicPr>
        <p:blipFill>
          <a:blip r:embed="rId2"/>
          <a:srcRect t="9140" r="43904" b="10214"/>
          <a:stretch>
            <a:fillRect/>
          </a:stretch>
        </p:blipFill>
        <p:spPr>
          <a:xfrm>
            <a:off x="6663690" y="938530"/>
            <a:ext cx="3811588" cy="5257800"/>
          </a:xfrm>
          <a:prstGeom prst="rect">
            <a:avLst/>
          </a:prstGeom>
          <a:noFill/>
          <a:ln w="9525">
            <a:noFill/>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146" name="Object 14"/>
          <p:cNvGraphicFramePr>
            <a:graphicFrameLocks noChangeAspect="1"/>
          </p:cNvGraphicFramePr>
          <p:nvPr/>
        </p:nvGraphicFramePr>
        <p:xfrm>
          <a:off x="1219200" y="1828800"/>
          <a:ext cx="3455988" cy="2528888"/>
        </p:xfrm>
        <a:graphic>
          <a:graphicData uri="http://schemas.openxmlformats.org/presentationml/2006/ole">
            <mc:AlternateContent xmlns:mc="http://schemas.openxmlformats.org/markup-compatibility/2006">
              <mc:Choice xmlns:v="urn:schemas-microsoft-com:vml" Requires="v">
                <p:oleObj spid="_x0000_s3077" name="" r:id="rId1" imgW="9048750" imgH="5819775" progId="Paint.Picture">
                  <p:embed/>
                </p:oleObj>
              </mc:Choice>
              <mc:Fallback>
                <p:oleObj name="" r:id="rId1" imgW="9048750" imgH="5819775" progId="Paint.Picture">
                  <p:embed/>
                  <p:pic>
                    <p:nvPicPr>
                      <p:cNvPr id="0" name="图片 3076"/>
                      <p:cNvPicPr/>
                      <p:nvPr/>
                    </p:nvPicPr>
                    <p:blipFill>
                      <a:blip r:embed="rId2"/>
                      <a:srcRect r="61800" b="56546"/>
                      <a:stretch>
                        <a:fillRect/>
                      </a:stretch>
                    </p:blipFill>
                    <p:spPr>
                      <a:xfrm>
                        <a:off x="1219200" y="1828800"/>
                        <a:ext cx="3455988" cy="2528888"/>
                      </a:xfrm>
                      <a:prstGeom prst="rect">
                        <a:avLst/>
                      </a:prstGeom>
                      <a:noFill/>
                      <a:ln w="38100">
                        <a:noFill/>
                        <a:miter/>
                      </a:ln>
                    </p:spPr>
                  </p:pic>
                </p:oleObj>
              </mc:Fallback>
            </mc:AlternateContent>
          </a:graphicData>
        </a:graphic>
      </p:graphicFrame>
      <p:graphicFrame>
        <p:nvGraphicFramePr>
          <p:cNvPr id="6147" name="Object 15"/>
          <p:cNvGraphicFramePr>
            <a:graphicFrameLocks noChangeAspect="1"/>
          </p:cNvGraphicFramePr>
          <p:nvPr/>
        </p:nvGraphicFramePr>
        <p:xfrm>
          <a:off x="5259388" y="1887538"/>
          <a:ext cx="3608387" cy="2452687"/>
        </p:xfrm>
        <a:graphic>
          <a:graphicData uri="http://schemas.openxmlformats.org/presentationml/2006/ole">
            <mc:AlternateContent xmlns:mc="http://schemas.openxmlformats.org/markup-compatibility/2006">
              <mc:Choice xmlns:v="urn:schemas-microsoft-com:vml" Requires="v">
                <p:oleObj spid="_x0000_s3078" name="" r:id="rId3" imgW="9048750" imgH="5819775" progId="Paint.Picture">
                  <p:embed/>
                </p:oleObj>
              </mc:Choice>
              <mc:Fallback>
                <p:oleObj name="" r:id="rId3" imgW="9048750" imgH="5819775" progId="Paint.Picture">
                  <p:embed/>
                  <p:pic>
                    <p:nvPicPr>
                      <p:cNvPr id="0" name="图片 3077"/>
                      <p:cNvPicPr/>
                      <p:nvPr/>
                    </p:nvPicPr>
                    <p:blipFill>
                      <a:blip r:embed="rId4"/>
                      <a:srcRect r="60115" b="57855"/>
                      <a:stretch>
                        <a:fillRect/>
                      </a:stretch>
                    </p:blipFill>
                    <p:spPr>
                      <a:xfrm>
                        <a:off x="5259388" y="1887538"/>
                        <a:ext cx="3608387" cy="2452687"/>
                      </a:xfrm>
                      <a:prstGeom prst="rect">
                        <a:avLst/>
                      </a:prstGeom>
                      <a:noFill/>
                      <a:ln w="38100">
                        <a:noFill/>
                        <a:miter/>
                      </a:ln>
                    </p:spPr>
                  </p:pic>
                </p:oleObj>
              </mc:Fallback>
            </mc:AlternateContent>
          </a:graphicData>
        </a:graphic>
      </p:graphicFrame>
      <p:pic>
        <p:nvPicPr>
          <p:cNvPr id="6153" name="Picture 22" descr="0306200423578125378">
            <a:hlinkClick r:id="rId5" action="ppaction://hlinksldjump"/>
          </p:cNvPr>
          <p:cNvPicPr>
            <a:picLocks noChangeAspect="1"/>
          </p:cNvPicPr>
          <p:nvPr/>
        </p:nvPicPr>
        <p:blipFill>
          <a:blip r:embed="rId6"/>
          <a:stretch>
            <a:fillRect/>
          </a:stretch>
        </p:blipFill>
        <p:spPr>
          <a:xfrm>
            <a:off x="9090025" y="4791710"/>
            <a:ext cx="1905000" cy="1438275"/>
          </a:xfrm>
          <a:prstGeom prst="rect">
            <a:avLst/>
          </a:prstGeom>
          <a:noFill/>
          <a:ln w="9525">
            <a:noFill/>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Rectangle 2"/>
          <p:cNvSpPr>
            <a:spLocks noGrp="1"/>
          </p:cNvSpPr>
          <p:nvPr>
            <p:ph type="title"/>
          </p:nvPr>
        </p:nvSpPr>
        <p:spPr>
          <a:xfrm>
            <a:off x="281305" y="0"/>
            <a:ext cx="10515600" cy="683895"/>
          </a:xfrm>
        </p:spPr>
        <p:txBody>
          <a:bodyPr vert="horz" wrap="square" lIns="91440" tIns="45720" rIns="91440" bIns="45720" anchor="ctr" anchorCtr="0">
            <a:normAutofit fontScale="90000"/>
          </a:bodyPr>
          <a:p>
            <a:pPr eaLnBrk="1" hangingPunct="1"/>
            <a:r>
              <a:rPr lang="zh-CN" altLang="en-US" dirty="0">
                <a:ea typeface="宋体" panose="02010600030101010101" pitchFamily="2" charset="-122"/>
              </a:rPr>
              <a:t>病因与发病机制</a:t>
            </a:r>
            <a:endParaRPr lang="zh-CN" altLang="en-US" dirty="0">
              <a:ea typeface="宋体" panose="02010600030101010101" pitchFamily="2" charset="-122"/>
            </a:endParaRPr>
          </a:p>
        </p:txBody>
      </p:sp>
      <p:sp>
        <p:nvSpPr>
          <p:cNvPr id="83971" name="Oval 4"/>
          <p:cNvSpPr/>
          <p:nvPr/>
        </p:nvSpPr>
        <p:spPr>
          <a:xfrm>
            <a:off x="3708400" y="3141663"/>
            <a:ext cx="1800225" cy="1439862"/>
          </a:xfrm>
          <a:prstGeom prst="ellipse">
            <a:avLst/>
          </a:prstGeom>
          <a:solidFill>
            <a:srgbClr val="FFCC99"/>
          </a:solidFill>
          <a:ln w="9525" cap="flat" cmpd="sng">
            <a:solidFill>
              <a:schemeClr val="tx1"/>
            </a:solidFill>
            <a:prstDash val="solid"/>
            <a:headEnd type="none" w="med" len="med"/>
            <a:tailEnd type="none" w="med" len="med"/>
          </a:ln>
        </p:spPr>
        <p:txBody>
          <a:bodyPr wrap="none" anchor="ctr" anchorCtr="0"/>
          <a:p>
            <a:pPr algn="ctr"/>
            <a:r>
              <a:rPr lang="zh-CN" altLang="en-US" sz="3200" b="1" dirty="0">
                <a:solidFill>
                  <a:srgbClr val="FF0000"/>
                </a:solidFill>
                <a:latin typeface="Arial" panose="020B0604020202020204" pitchFamily="34" charset="0"/>
                <a:ea typeface="宋体" panose="02010600030101010101" pitchFamily="2" charset="-122"/>
              </a:rPr>
              <a:t>肝硬化</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83972" name="AutoShape 5"/>
          <p:cNvSpPr/>
          <p:nvPr/>
        </p:nvSpPr>
        <p:spPr>
          <a:xfrm>
            <a:off x="1547813" y="1844675"/>
            <a:ext cx="1728787" cy="792163"/>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anchor="ctr" anchorCtr="0"/>
          <a:p>
            <a:pPr algn="ctr"/>
            <a:r>
              <a:rPr lang="zh-CN" altLang="en-US" sz="2000" b="1" dirty="0">
                <a:latin typeface="Arial" panose="020B0604020202020204" pitchFamily="34" charset="0"/>
                <a:ea typeface="宋体" panose="02010600030101010101" pitchFamily="2" charset="-122"/>
              </a:rPr>
              <a:t>病毒性肝炎</a:t>
            </a:r>
            <a:endParaRPr lang="zh-CN" altLang="en-US" sz="2000" b="1" dirty="0">
              <a:latin typeface="Arial" panose="020B0604020202020204" pitchFamily="34" charset="0"/>
              <a:ea typeface="宋体" panose="02010600030101010101" pitchFamily="2" charset="-122"/>
            </a:endParaRPr>
          </a:p>
        </p:txBody>
      </p:sp>
      <p:sp>
        <p:nvSpPr>
          <p:cNvPr id="83973" name="AutoShape 6"/>
          <p:cNvSpPr/>
          <p:nvPr/>
        </p:nvSpPr>
        <p:spPr>
          <a:xfrm>
            <a:off x="971550" y="3357563"/>
            <a:ext cx="1727200" cy="792162"/>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anchor="ctr" anchorCtr="0"/>
          <a:p>
            <a:pPr algn="ctr"/>
            <a:r>
              <a:rPr lang="zh-CN" altLang="en-US" sz="2000" b="1" dirty="0">
                <a:latin typeface="Arial" panose="020B0604020202020204" pitchFamily="34" charset="0"/>
                <a:ea typeface="宋体" panose="02010600030101010101" pitchFamily="2" charset="-122"/>
              </a:rPr>
              <a:t>慢性酒精中毒</a:t>
            </a:r>
            <a:endParaRPr lang="zh-CN" altLang="en-US" sz="2000" b="1" dirty="0">
              <a:latin typeface="Arial" panose="020B0604020202020204" pitchFamily="34" charset="0"/>
              <a:ea typeface="宋体" panose="02010600030101010101" pitchFamily="2" charset="-122"/>
            </a:endParaRPr>
          </a:p>
        </p:txBody>
      </p:sp>
      <p:sp>
        <p:nvSpPr>
          <p:cNvPr id="83974" name="AutoShape 7"/>
          <p:cNvSpPr/>
          <p:nvPr/>
        </p:nvSpPr>
        <p:spPr>
          <a:xfrm>
            <a:off x="1547813" y="4941888"/>
            <a:ext cx="1727200" cy="720725"/>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anchor="ctr" anchorCtr="0"/>
          <a:p>
            <a:pPr algn="ctr"/>
            <a:r>
              <a:rPr lang="zh-CN" altLang="en-US" sz="2000" b="1" dirty="0">
                <a:latin typeface="Arial" panose="020B0604020202020204" pitchFamily="34" charset="0"/>
                <a:ea typeface="宋体" panose="02010600030101010101" pitchFamily="2" charset="-122"/>
              </a:rPr>
              <a:t>药物化学毒物</a:t>
            </a:r>
            <a:endParaRPr lang="zh-CN" altLang="en-US" sz="2000" b="1" dirty="0">
              <a:latin typeface="Arial" panose="020B0604020202020204" pitchFamily="34" charset="0"/>
              <a:ea typeface="宋体" panose="02010600030101010101" pitchFamily="2" charset="-122"/>
            </a:endParaRPr>
          </a:p>
        </p:txBody>
      </p:sp>
      <p:sp>
        <p:nvSpPr>
          <p:cNvPr id="83975" name="AutoShape 8"/>
          <p:cNvSpPr/>
          <p:nvPr/>
        </p:nvSpPr>
        <p:spPr>
          <a:xfrm>
            <a:off x="3708400" y="1628775"/>
            <a:ext cx="1727200" cy="792163"/>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anchor="ctr" anchorCtr="0"/>
          <a:p>
            <a:pPr algn="ctr"/>
            <a:r>
              <a:rPr lang="zh-CN" altLang="en-US" sz="2000" b="1" dirty="0">
                <a:latin typeface="Arial" panose="020B0604020202020204" pitchFamily="34" charset="0"/>
                <a:ea typeface="宋体" panose="02010600030101010101" pitchFamily="2" charset="-122"/>
              </a:rPr>
              <a:t>胆汁淤积</a:t>
            </a:r>
            <a:endParaRPr lang="zh-CN" altLang="en-US" sz="2000" b="1" dirty="0">
              <a:latin typeface="Arial" panose="020B0604020202020204" pitchFamily="34" charset="0"/>
              <a:ea typeface="宋体" panose="02010600030101010101" pitchFamily="2" charset="-122"/>
            </a:endParaRPr>
          </a:p>
        </p:txBody>
      </p:sp>
      <p:sp>
        <p:nvSpPr>
          <p:cNvPr id="83976" name="AutoShape 9"/>
          <p:cNvSpPr/>
          <p:nvPr/>
        </p:nvSpPr>
        <p:spPr>
          <a:xfrm>
            <a:off x="5867400" y="1773238"/>
            <a:ext cx="1727200" cy="792162"/>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anchor="ctr" anchorCtr="0"/>
          <a:p>
            <a:pPr algn="ctr"/>
            <a:r>
              <a:rPr lang="zh-CN" altLang="en-US" sz="2000" b="1" dirty="0">
                <a:latin typeface="Arial" panose="020B0604020202020204" pitchFamily="34" charset="0"/>
                <a:ea typeface="宋体" panose="02010600030101010101" pitchFamily="2" charset="-122"/>
              </a:rPr>
              <a:t>循环障碍</a:t>
            </a:r>
            <a:endParaRPr lang="zh-CN" altLang="en-US" sz="2000" b="1" dirty="0">
              <a:latin typeface="Arial" panose="020B0604020202020204" pitchFamily="34" charset="0"/>
              <a:ea typeface="宋体" panose="02010600030101010101" pitchFamily="2" charset="-122"/>
            </a:endParaRPr>
          </a:p>
        </p:txBody>
      </p:sp>
      <p:sp>
        <p:nvSpPr>
          <p:cNvPr id="83977" name="AutoShape 10"/>
          <p:cNvSpPr/>
          <p:nvPr/>
        </p:nvSpPr>
        <p:spPr>
          <a:xfrm>
            <a:off x="6443663" y="3357563"/>
            <a:ext cx="2016125" cy="863600"/>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anchor="ctr" anchorCtr="0"/>
          <a:p>
            <a:pPr algn="ctr"/>
            <a:r>
              <a:rPr lang="zh-CN" altLang="en-US" sz="2000" b="1" dirty="0">
                <a:latin typeface="Arial" panose="020B0604020202020204" pitchFamily="34" charset="0"/>
                <a:ea typeface="宋体" panose="02010600030101010101" pitchFamily="2" charset="-122"/>
              </a:rPr>
              <a:t>遗传和代谢性疾病</a:t>
            </a:r>
            <a:endParaRPr lang="zh-CN" altLang="en-US" sz="2000" b="1" dirty="0">
              <a:latin typeface="Arial" panose="020B0604020202020204" pitchFamily="34" charset="0"/>
              <a:ea typeface="宋体" panose="02010600030101010101" pitchFamily="2" charset="-122"/>
            </a:endParaRPr>
          </a:p>
        </p:txBody>
      </p:sp>
      <p:sp>
        <p:nvSpPr>
          <p:cNvPr id="83978" name="AutoShape 12"/>
          <p:cNvSpPr/>
          <p:nvPr/>
        </p:nvSpPr>
        <p:spPr>
          <a:xfrm>
            <a:off x="3924300" y="5300663"/>
            <a:ext cx="1727200" cy="792162"/>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anchor="ctr" anchorCtr="0"/>
          <a:p>
            <a:pPr algn="ctr"/>
            <a:r>
              <a:rPr lang="zh-CN" altLang="en-US" sz="2000" b="1" dirty="0">
                <a:latin typeface="Arial" panose="020B0604020202020204" pitchFamily="34" charset="0"/>
                <a:ea typeface="宋体" panose="02010600030101010101" pitchFamily="2" charset="-122"/>
              </a:rPr>
              <a:t>血吸虫病</a:t>
            </a:r>
            <a:endParaRPr lang="zh-CN" altLang="en-US" sz="2000" b="1" dirty="0">
              <a:latin typeface="Arial" panose="020B0604020202020204" pitchFamily="34" charset="0"/>
              <a:ea typeface="宋体" panose="02010600030101010101" pitchFamily="2" charset="-122"/>
            </a:endParaRPr>
          </a:p>
        </p:txBody>
      </p:sp>
      <p:sp>
        <p:nvSpPr>
          <p:cNvPr id="83979" name="AutoShape 13"/>
          <p:cNvSpPr/>
          <p:nvPr/>
        </p:nvSpPr>
        <p:spPr>
          <a:xfrm>
            <a:off x="6011863" y="4868863"/>
            <a:ext cx="1727200" cy="792162"/>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anchor="ctr" anchorCtr="0"/>
          <a:p>
            <a:pPr algn="ctr"/>
            <a:r>
              <a:rPr lang="zh-CN" altLang="en-US" sz="2000" b="1" dirty="0">
                <a:latin typeface="Arial" panose="020B0604020202020204" pitchFamily="34" charset="0"/>
                <a:ea typeface="宋体" panose="02010600030101010101" pitchFamily="2" charset="-122"/>
              </a:rPr>
              <a:t>营养失调</a:t>
            </a:r>
            <a:endParaRPr lang="zh-CN" altLang="en-US" sz="2000" b="1" dirty="0">
              <a:latin typeface="Arial" panose="020B0604020202020204" pitchFamily="34" charset="0"/>
              <a:ea typeface="宋体" panose="02010600030101010101" pitchFamily="2" charset="-122"/>
            </a:endParaRPr>
          </a:p>
        </p:txBody>
      </p:sp>
      <p:sp>
        <p:nvSpPr>
          <p:cNvPr id="83980" name="Line 14"/>
          <p:cNvSpPr/>
          <p:nvPr/>
        </p:nvSpPr>
        <p:spPr>
          <a:xfrm>
            <a:off x="3132138" y="2636838"/>
            <a:ext cx="792162" cy="576262"/>
          </a:xfrm>
          <a:prstGeom prst="line">
            <a:avLst/>
          </a:prstGeom>
          <a:ln w="9525" cap="flat" cmpd="sng">
            <a:solidFill>
              <a:schemeClr val="tx1"/>
            </a:solidFill>
            <a:prstDash val="solid"/>
            <a:headEnd type="none" w="med" len="med"/>
            <a:tailEnd type="triangle" w="med" len="med"/>
          </a:ln>
        </p:spPr>
      </p:sp>
      <p:sp>
        <p:nvSpPr>
          <p:cNvPr id="83981" name="Line 15"/>
          <p:cNvSpPr/>
          <p:nvPr/>
        </p:nvSpPr>
        <p:spPr>
          <a:xfrm>
            <a:off x="4643438" y="2492375"/>
            <a:ext cx="0" cy="576263"/>
          </a:xfrm>
          <a:prstGeom prst="line">
            <a:avLst/>
          </a:prstGeom>
          <a:ln w="9525" cap="flat" cmpd="sng">
            <a:solidFill>
              <a:schemeClr val="tx1"/>
            </a:solidFill>
            <a:prstDash val="solid"/>
            <a:headEnd type="none" w="med" len="med"/>
            <a:tailEnd type="triangle" w="med" len="med"/>
          </a:ln>
        </p:spPr>
      </p:sp>
      <p:sp>
        <p:nvSpPr>
          <p:cNvPr id="83982" name="Line 16"/>
          <p:cNvSpPr/>
          <p:nvPr/>
        </p:nvSpPr>
        <p:spPr>
          <a:xfrm flipH="1">
            <a:off x="5292725" y="2708275"/>
            <a:ext cx="792163" cy="504825"/>
          </a:xfrm>
          <a:prstGeom prst="line">
            <a:avLst/>
          </a:prstGeom>
          <a:ln w="9525" cap="flat" cmpd="sng">
            <a:solidFill>
              <a:schemeClr val="tx1"/>
            </a:solidFill>
            <a:prstDash val="solid"/>
            <a:headEnd type="none" w="med" len="med"/>
            <a:tailEnd type="triangle" w="med" len="med"/>
          </a:ln>
        </p:spPr>
      </p:sp>
      <p:sp>
        <p:nvSpPr>
          <p:cNvPr id="83983" name="Line 17"/>
          <p:cNvSpPr/>
          <p:nvPr/>
        </p:nvSpPr>
        <p:spPr>
          <a:xfrm>
            <a:off x="2843213" y="3716338"/>
            <a:ext cx="792162" cy="0"/>
          </a:xfrm>
          <a:prstGeom prst="line">
            <a:avLst/>
          </a:prstGeom>
          <a:ln w="9525" cap="flat" cmpd="sng">
            <a:solidFill>
              <a:schemeClr val="tx1"/>
            </a:solidFill>
            <a:prstDash val="solid"/>
            <a:headEnd type="none" w="med" len="med"/>
            <a:tailEnd type="triangle" w="med" len="med"/>
          </a:ln>
        </p:spPr>
      </p:sp>
      <p:sp>
        <p:nvSpPr>
          <p:cNvPr id="83984" name="Line 18"/>
          <p:cNvSpPr/>
          <p:nvPr/>
        </p:nvSpPr>
        <p:spPr>
          <a:xfrm flipH="1">
            <a:off x="5651500" y="3860800"/>
            <a:ext cx="649288" cy="0"/>
          </a:xfrm>
          <a:prstGeom prst="line">
            <a:avLst/>
          </a:prstGeom>
          <a:ln w="9525" cap="flat" cmpd="sng">
            <a:solidFill>
              <a:schemeClr val="tx1"/>
            </a:solidFill>
            <a:prstDash val="solid"/>
            <a:headEnd type="none" w="med" len="med"/>
            <a:tailEnd type="triangle" w="med" len="med"/>
          </a:ln>
        </p:spPr>
      </p:sp>
      <p:sp>
        <p:nvSpPr>
          <p:cNvPr id="83985" name="Line 19"/>
          <p:cNvSpPr/>
          <p:nvPr/>
        </p:nvSpPr>
        <p:spPr>
          <a:xfrm flipV="1">
            <a:off x="3203575" y="4437063"/>
            <a:ext cx="720725" cy="504825"/>
          </a:xfrm>
          <a:prstGeom prst="line">
            <a:avLst/>
          </a:prstGeom>
          <a:ln w="9525" cap="flat" cmpd="sng">
            <a:solidFill>
              <a:schemeClr val="tx1"/>
            </a:solidFill>
            <a:prstDash val="solid"/>
            <a:headEnd type="none" w="med" len="med"/>
            <a:tailEnd type="triangle" w="med" len="med"/>
          </a:ln>
        </p:spPr>
      </p:sp>
      <p:sp>
        <p:nvSpPr>
          <p:cNvPr id="83986" name="Line 20"/>
          <p:cNvSpPr/>
          <p:nvPr/>
        </p:nvSpPr>
        <p:spPr>
          <a:xfrm flipH="1" flipV="1">
            <a:off x="5364163" y="4508500"/>
            <a:ext cx="647700" cy="433388"/>
          </a:xfrm>
          <a:prstGeom prst="line">
            <a:avLst/>
          </a:prstGeom>
          <a:ln w="9525" cap="flat" cmpd="sng">
            <a:solidFill>
              <a:schemeClr val="tx1"/>
            </a:solidFill>
            <a:prstDash val="solid"/>
            <a:headEnd type="none" w="med" len="med"/>
            <a:tailEnd type="triangle" w="med" len="med"/>
          </a:ln>
        </p:spPr>
      </p:sp>
      <p:sp>
        <p:nvSpPr>
          <p:cNvPr id="83987" name="Line 21"/>
          <p:cNvSpPr/>
          <p:nvPr/>
        </p:nvSpPr>
        <p:spPr>
          <a:xfrm flipV="1">
            <a:off x="4787900" y="4724400"/>
            <a:ext cx="0" cy="433388"/>
          </a:xfrm>
          <a:prstGeom prst="line">
            <a:avLst/>
          </a:prstGeom>
          <a:ln w="9525" cap="flat" cmpd="sng">
            <a:solidFill>
              <a:schemeClr val="tx1"/>
            </a:solidFill>
            <a:prstDash val="solid"/>
            <a:headEnd type="none" w="med" len="med"/>
            <a:tailEnd type="triangle" w="med" len="med"/>
          </a:ln>
        </p:spPr>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6" name="Text Box 6"/>
          <p:cNvSpPr txBox="1"/>
          <p:nvPr/>
        </p:nvSpPr>
        <p:spPr>
          <a:xfrm>
            <a:off x="1371600" y="1042670"/>
            <a:ext cx="7543800" cy="4476750"/>
          </a:xfrm>
          <a:prstGeom prst="rect">
            <a:avLst/>
          </a:prstGeom>
          <a:noFill/>
          <a:ln w="9525">
            <a:noFill/>
          </a:ln>
        </p:spPr>
        <p:txBody>
          <a:bodyPr>
            <a:spAutoFit/>
          </a:bodyPr>
          <a:p>
            <a:pPr>
              <a:lnSpc>
                <a:spcPct val="120000"/>
              </a:lnSpc>
              <a:spcBef>
                <a:spcPct val="30000"/>
              </a:spcBef>
            </a:pPr>
            <a:r>
              <a:rPr lang="zh-CN" altLang="en-US" sz="3200" b="1" dirty="0">
                <a:latin typeface="Arial" panose="020B0604020202020204" pitchFamily="34" charset="0"/>
                <a:ea typeface="宋体" panose="02010600030101010101" pitchFamily="2" charset="-122"/>
              </a:rPr>
              <a:t>（二）临床表现</a:t>
            </a:r>
            <a:endParaRPr lang="zh-CN" altLang="en-US" sz="3200" b="1" dirty="0">
              <a:latin typeface="Arial" panose="020B0604020202020204" pitchFamily="34" charset="0"/>
              <a:ea typeface="宋体" panose="02010600030101010101" pitchFamily="2" charset="-122"/>
            </a:endParaRPr>
          </a:p>
          <a:p>
            <a:pPr>
              <a:spcBef>
                <a:spcPct val="30000"/>
              </a:spcBef>
            </a:pPr>
            <a:r>
              <a:rPr lang="en-US" altLang="zh-CN" sz="3200" dirty="0">
                <a:latin typeface="Arial" panose="020B0604020202020204" pitchFamily="34" charset="0"/>
                <a:ea typeface="宋体" panose="02010600030101010101" pitchFamily="2" charset="-122"/>
              </a:rPr>
              <a:t>1.</a:t>
            </a:r>
            <a:r>
              <a:rPr lang="zh-CN" altLang="en-US" sz="3200" dirty="0">
                <a:latin typeface="Arial" panose="020B0604020202020204" pitchFamily="34" charset="0"/>
                <a:ea typeface="宋体" panose="02010600030101010101" pitchFamily="2" charset="-122"/>
              </a:rPr>
              <a:t>肝功能减退症状</a:t>
            </a:r>
            <a:endParaRPr lang="zh-CN" altLang="en-US" sz="3200" dirty="0">
              <a:latin typeface="Arial" panose="020B0604020202020204" pitchFamily="34" charset="0"/>
              <a:ea typeface="宋体" panose="02010600030101010101" pitchFamily="2" charset="-122"/>
            </a:endParaRPr>
          </a:p>
          <a:p>
            <a:pPr>
              <a:spcBef>
                <a:spcPct val="30000"/>
              </a:spcBef>
            </a:pPr>
            <a:r>
              <a:rPr lang="zh-CN" altLang="en-US" sz="3200" dirty="0">
                <a:latin typeface="Arial" panose="020B0604020202020204" pitchFamily="34" charset="0"/>
                <a:ea typeface="宋体" panose="02010600030101010101" pitchFamily="2" charset="-122"/>
              </a:rPr>
              <a:t>（</a:t>
            </a:r>
            <a:r>
              <a:rPr lang="en-US" altLang="zh-CN" sz="3200" dirty="0">
                <a:latin typeface="Arial" panose="020B0604020202020204" pitchFamily="34" charset="0"/>
                <a:ea typeface="宋体" panose="02010600030101010101" pitchFamily="2" charset="-122"/>
              </a:rPr>
              <a:t>1</a:t>
            </a:r>
            <a:r>
              <a:rPr lang="zh-CN" altLang="en-US" sz="3200" dirty="0">
                <a:latin typeface="Arial" panose="020B0604020202020204" pitchFamily="34" charset="0"/>
                <a:ea typeface="宋体" panose="02010600030101010101" pitchFamily="2" charset="-122"/>
              </a:rPr>
              <a:t>）全身症状：肝病面容</a:t>
            </a:r>
            <a:endParaRPr lang="zh-CN" altLang="en-US" sz="3200" dirty="0">
              <a:latin typeface="Arial" panose="020B0604020202020204" pitchFamily="34" charset="0"/>
              <a:ea typeface="宋体" panose="02010600030101010101" pitchFamily="2" charset="-122"/>
            </a:endParaRPr>
          </a:p>
          <a:p>
            <a:pPr>
              <a:spcBef>
                <a:spcPct val="30000"/>
              </a:spcBef>
            </a:pPr>
            <a:r>
              <a:rPr lang="zh-CN" altLang="en-US" sz="3200" dirty="0">
                <a:latin typeface="Arial" panose="020B0604020202020204" pitchFamily="34" charset="0"/>
                <a:ea typeface="宋体" panose="02010600030101010101" pitchFamily="2" charset="-122"/>
              </a:rPr>
              <a:t>（</a:t>
            </a:r>
            <a:r>
              <a:rPr lang="en-US" altLang="zh-CN" sz="3200" dirty="0">
                <a:latin typeface="Arial" panose="020B0604020202020204" pitchFamily="34" charset="0"/>
                <a:ea typeface="宋体" panose="02010600030101010101" pitchFamily="2" charset="-122"/>
              </a:rPr>
              <a:t>2</a:t>
            </a:r>
            <a:r>
              <a:rPr lang="zh-CN" altLang="en-US" sz="3200" dirty="0">
                <a:latin typeface="Arial" panose="020B0604020202020204" pitchFamily="34" charset="0"/>
                <a:ea typeface="宋体" panose="02010600030101010101" pitchFamily="2" charset="-122"/>
              </a:rPr>
              <a:t>）消化道症状</a:t>
            </a:r>
            <a:endParaRPr lang="zh-CN" altLang="en-US" sz="3200" dirty="0">
              <a:latin typeface="Arial" panose="020B0604020202020204" pitchFamily="34" charset="0"/>
              <a:ea typeface="宋体" panose="02010600030101010101" pitchFamily="2" charset="-122"/>
            </a:endParaRPr>
          </a:p>
          <a:p>
            <a:pPr>
              <a:spcBef>
                <a:spcPct val="30000"/>
              </a:spcBef>
            </a:pPr>
            <a:r>
              <a:rPr lang="zh-CN" altLang="en-US" sz="3200" dirty="0">
                <a:latin typeface="Arial" panose="020B0604020202020204" pitchFamily="34" charset="0"/>
                <a:ea typeface="宋体" panose="02010600030101010101" pitchFamily="2" charset="-122"/>
              </a:rPr>
              <a:t>（</a:t>
            </a:r>
            <a:r>
              <a:rPr lang="en-US" altLang="zh-CN" sz="3200" dirty="0">
                <a:latin typeface="Arial" panose="020B0604020202020204" pitchFamily="34" charset="0"/>
                <a:ea typeface="宋体" panose="02010600030101010101" pitchFamily="2" charset="-122"/>
              </a:rPr>
              <a:t>3</a:t>
            </a:r>
            <a:r>
              <a:rPr lang="zh-CN" altLang="en-US" sz="3200" dirty="0">
                <a:latin typeface="Arial" panose="020B0604020202020204" pitchFamily="34" charset="0"/>
                <a:ea typeface="宋体" panose="02010600030101010101" pitchFamily="2" charset="-122"/>
              </a:rPr>
              <a:t>）出血倾向和贫血</a:t>
            </a:r>
            <a:endParaRPr lang="zh-CN" altLang="en-US" sz="3200" dirty="0">
              <a:latin typeface="Arial" panose="020B0604020202020204" pitchFamily="34" charset="0"/>
              <a:ea typeface="宋体" panose="02010600030101010101" pitchFamily="2" charset="-122"/>
            </a:endParaRPr>
          </a:p>
          <a:p>
            <a:pPr>
              <a:spcBef>
                <a:spcPct val="30000"/>
              </a:spcBef>
            </a:pPr>
            <a:r>
              <a:rPr lang="zh-CN" altLang="en-US" sz="3200" dirty="0">
                <a:latin typeface="Arial" panose="020B0604020202020204" pitchFamily="34" charset="0"/>
                <a:ea typeface="宋体" panose="02010600030101010101" pitchFamily="2" charset="-122"/>
              </a:rPr>
              <a:t>（</a:t>
            </a:r>
            <a:r>
              <a:rPr lang="en-US" altLang="zh-CN" sz="3200" dirty="0">
                <a:latin typeface="Arial" panose="020B0604020202020204" pitchFamily="34" charset="0"/>
                <a:ea typeface="宋体" panose="02010600030101010101" pitchFamily="2" charset="-122"/>
              </a:rPr>
              <a:t>4</a:t>
            </a:r>
            <a:r>
              <a:rPr lang="zh-CN" altLang="en-US" sz="3200" dirty="0">
                <a:latin typeface="Arial" panose="020B0604020202020204" pitchFamily="34" charset="0"/>
                <a:ea typeface="宋体" panose="02010600030101010101" pitchFamily="2" charset="-122"/>
              </a:rPr>
              <a:t>）内分泌紊乱：肝掌、蜘蛛痣等。</a:t>
            </a:r>
            <a:endParaRPr lang="zh-CN" altLang="en-US" sz="3200" dirty="0">
              <a:latin typeface="Arial" panose="020B0604020202020204" pitchFamily="34" charset="0"/>
              <a:ea typeface="宋体" panose="02010600030101010101" pitchFamily="2" charset="-122"/>
            </a:endParaRPr>
          </a:p>
          <a:p>
            <a:pPr>
              <a:spcBef>
                <a:spcPct val="30000"/>
              </a:spcBef>
            </a:pPr>
            <a:r>
              <a:rPr lang="zh-CN" altLang="en-US" sz="3200" dirty="0">
                <a:latin typeface="Arial" panose="020B0604020202020204" pitchFamily="34" charset="0"/>
                <a:ea typeface="宋体" panose="02010600030101010101" pitchFamily="2" charset="-122"/>
              </a:rPr>
              <a:t>（</a:t>
            </a:r>
            <a:r>
              <a:rPr lang="en-US" altLang="zh-CN" sz="3200" dirty="0">
                <a:latin typeface="Arial" panose="020B0604020202020204" pitchFamily="34" charset="0"/>
                <a:ea typeface="宋体" panose="02010600030101010101" pitchFamily="2" charset="-122"/>
              </a:rPr>
              <a:t>5</a:t>
            </a:r>
            <a:r>
              <a:rPr lang="zh-CN" altLang="en-US" sz="3200" dirty="0">
                <a:latin typeface="Arial" panose="020B0604020202020204" pitchFamily="34" charset="0"/>
                <a:ea typeface="宋体" panose="02010600030101010101" pitchFamily="2" charset="-122"/>
              </a:rPr>
              <a:t>）黄疸    </a:t>
            </a:r>
            <a:endParaRPr lang="zh-CN" altLang="en-US" sz="32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6023" name="Picture 3" descr="06-17"/>
          <p:cNvPicPr>
            <a:picLocks noChangeAspect="1"/>
          </p:cNvPicPr>
          <p:nvPr/>
        </p:nvPicPr>
        <p:blipFill>
          <a:blip r:embed="rId1">
            <a:lum bright="12000" contrast="18000"/>
          </a:blip>
          <a:stretch>
            <a:fillRect/>
          </a:stretch>
        </p:blipFill>
        <p:spPr>
          <a:xfrm>
            <a:off x="1595438" y="1232535"/>
            <a:ext cx="3621087" cy="2524125"/>
          </a:xfrm>
          <a:prstGeom prst="rect">
            <a:avLst/>
          </a:prstGeom>
          <a:noFill/>
          <a:ln w="9525">
            <a:noFill/>
          </a:ln>
        </p:spPr>
      </p:pic>
      <p:pic>
        <p:nvPicPr>
          <p:cNvPr id="86022" name="Picture 16" descr="20046922244"/>
          <p:cNvPicPr>
            <a:picLocks noChangeAspect="1"/>
          </p:cNvPicPr>
          <p:nvPr/>
        </p:nvPicPr>
        <p:blipFill>
          <a:blip r:embed="rId2"/>
          <a:stretch>
            <a:fillRect/>
          </a:stretch>
        </p:blipFill>
        <p:spPr>
          <a:xfrm>
            <a:off x="1595438" y="4003040"/>
            <a:ext cx="3533775" cy="2363788"/>
          </a:xfrm>
          <a:prstGeom prst="rect">
            <a:avLst/>
          </a:prstGeom>
          <a:noFill/>
          <a:ln w="9525" cap="flat" cmpd="sng">
            <a:solidFill>
              <a:schemeClr val="tx2"/>
            </a:solidFill>
            <a:prstDash val="solid"/>
            <a:miter/>
            <a:headEnd type="none" w="med" len="med"/>
            <a:tailEnd type="none" w="med" len="med"/>
          </a:ln>
        </p:spPr>
      </p:pic>
      <p:pic>
        <p:nvPicPr>
          <p:cNvPr id="86021" name="Picture 15" descr="无标题-扫描-03"/>
          <p:cNvPicPr>
            <a:picLocks noChangeAspect="1"/>
          </p:cNvPicPr>
          <p:nvPr/>
        </p:nvPicPr>
        <p:blipFill>
          <a:blip r:embed="rId3"/>
          <a:srcRect r="3246" b="10648"/>
          <a:stretch>
            <a:fillRect/>
          </a:stretch>
        </p:blipFill>
        <p:spPr>
          <a:xfrm>
            <a:off x="6352223" y="1289050"/>
            <a:ext cx="3271837" cy="4889500"/>
          </a:xfrm>
          <a:prstGeom prst="rect">
            <a:avLst/>
          </a:prstGeom>
          <a:noFill/>
          <a:ln w="9525" cap="flat" cmpd="sng">
            <a:solidFill>
              <a:schemeClr val="tx2"/>
            </a:solidFill>
            <a:prstDash val="solid"/>
            <a:miter/>
            <a:headEnd type="none" w="med" len="med"/>
            <a:tailEnd type="none" w="med" len="me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7500" y="1035050"/>
            <a:ext cx="6096000" cy="4276725"/>
          </a:xfrm>
          <a:prstGeom prst="rect">
            <a:avLst/>
          </a:prstGeom>
          <a:noFill/>
        </p:spPr>
        <p:txBody>
          <a:bodyPr wrap="square" rtlCol="0" anchor="t">
            <a:spAutoFit/>
          </a:bodyPr>
          <a:p>
            <a:pPr>
              <a:spcBef>
                <a:spcPct val="50000"/>
              </a:spcBef>
            </a:pPr>
            <a:r>
              <a:rPr lang="en-US" altLang="zh-CN" sz="3200" dirty="0">
                <a:latin typeface="Arial" panose="020B0604020202020204" pitchFamily="34" charset="0"/>
                <a:ea typeface="宋体" panose="02010600030101010101" pitchFamily="2" charset="-122"/>
                <a:sym typeface="+mn-ea"/>
              </a:rPr>
              <a:t>2.</a:t>
            </a:r>
            <a:r>
              <a:rPr lang="zh-CN" altLang="en-US" sz="3200" dirty="0">
                <a:latin typeface="Arial" panose="020B0604020202020204" pitchFamily="34" charset="0"/>
                <a:ea typeface="宋体" panose="02010600030101010101" pitchFamily="2" charset="-122"/>
                <a:sym typeface="+mn-ea"/>
              </a:rPr>
              <a:t>门静脉高压症状</a:t>
            </a:r>
            <a:endParaRPr lang="zh-CN" altLang="en-US" sz="3200" dirty="0">
              <a:latin typeface="Arial" panose="020B0604020202020204" pitchFamily="34" charset="0"/>
              <a:ea typeface="宋体" panose="02010600030101010101" pitchFamily="2" charset="-122"/>
            </a:endParaRPr>
          </a:p>
          <a:p>
            <a:pPr>
              <a:spcBef>
                <a:spcPct val="50000"/>
              </a:spcBef>
            </a:pPr>
            <a:r>
              <a:rPr lang="zh-CN" altLang="en-US" sz="3200" dirty="0">
                <a:latin typeface="Arial" panose="020B0604020202020204" pitchFamily="34" charset="0"/>
                <a:ea typeface="宋体" panose="02010600030101010101" pitchFamily="2" charset="-122"/>
                <a:sym typeface="+mn-ea"/>
              </a:rPr>
              <a:t>（</a:t>
            </a:r>
            <a:r>
              <a:rPr lang="en-US" altLang="zh-CN" sz="3200" dirty="0">
                <a:latin typeface="Arial" panose="020B0604020202020204" pitchFamily="34" charset="0"/>
                <a:ea typeface="宋体" panose="02010600030101010101" pitchFamily="2" charset="-122"/>
                <a:sym typeface="+mn-ea"/>
              </a:rPr>
              <a:t>1</a:t>
            </a:r>
            <a:r>
              <a:rPr lang="zh-CN" altLang="en-US" sz="3200" dirty="0">
                <a:latin typeface="Arial" panose="020B0604020202020204" pitchFamily="34" charset="0"/>
                <a:ea typeface="宋体" panose="02010600030101010101" pitchFamily="2" charset="-122"/>
                <a:sym typeface="+mn-ea"/>
              </a:rPr>
              <a:t>）门体侧支循环开放：食管胃底静脉曲张、腹壁和脐周静脉曲张、痔静脉曲张。</a:t>
            </a:r>
            <a:endParaRPr lang="zh-CN" altLang="en-US" sz="3200" dirty="0">
              <a:latin typeface="Arial" panose="020B0604020202020204" pitchFamily="34" charset="0"/>
              <a:ea typeface="宋体" panose="02010600030101010101" pitchFamily="2" charset="-122"/>
            </a:endParaRPr>
          </a:p>
          <a:p>
            <a:pPr>
              <a:spcBef>
                <a:spcPct val="50000"/>
              </a:spcBef>
            </a:pPr>
            <a:r>
              <a:rPr lang="zh-CN" altLang="en-US" sz="3200" dirty="0">
                <a:latin typeface="Arial" panose="020B0604020202020204" pitchFamily="34" charset="0"/>
                <a:ea typeface="宋体" panose="02010600030101010101" pitchFamily="2" charset="-122"/>
                <a:sym typeface="+mn-ea"/>
              </a:rPr>
              <a:t>（</a:t>
            </a:r>
            <a:r>
              <a:rPr lang="en-US" altLang="zh-CN" sz="3200" dirty="0">
                <a:latin typeface="Arial" panose="020B0604020202020204" pitchFamily="34" charset="0"/>
                <a:ea typeface="宋体" panose="02010600030101010101" pitchFamily="2" charset="-122"/>
                <a:sym typeface="+mn-ea"/>
              </a:rPr>
              <a:t>2</a:t>
            </a:r>
            <a:r>
              <a:rPr lang="zh-CN" altLang="en-US" sz="3200" dirty="0">
                <a:latin typeface="Arial" panose="020B0604020202020204" pitchFamily="34" charset="0"/>
                <a:ea typeface="宋体" panose="02010600030101010101" pitchFamily="2" charset="-122"/>
                <a:sym typeface="+mn-ea"/>
              </a:rPr>
              <a:t>）脾肿大</a:t>
            </a:r>
            <a:endParaRPr lang="zh-CN" altLang="en-US" sz="3200" dirty="0">
              <a:latin typeface="Arial" panose="020B0604020202020204" pitchFamily="34" charset="0"/>
              <a:ea typeface="宋体" panose="02010600030101010101" pitchFamily="2" charset="-122"/>
            </a:endParaRPr>
          </a:p>
          <a:p>
            <a:pPr>
              <a:spcBef>
                <a:spcPct val="50000"/>
              </a:spcBef>
            </a:pPr>
            <a:r>
              <a:rPr lang="zh-CN" altLang="en-US" sz="3200" dirty="0">
                <a:latin typeface="Arial" panose="020B0604020202020204" pitchFamily="34" charset="0"/>
                <a:ea typeface="宋体" panose="02010600030101010101" pitchFamily="2" charset="-122"/>
                <a:sym typeface="+mn-ea"/>
              </a:rPr>
              <a:t>（</a:t>
            </a:r>
            <a:r>
              <a:rPr lang="en-US" altLang="zh-CN" sz="3200" dirty="0">
                <a:latin typeface="Arial" panose="020B0604020202020204" pitchFamily="34" charset="0"/>
                <a:ea typeface="宋体" panose="02010600030101010101" pitchFamily="2" charset="-122"/>
                <a:sym typeface="+mn-ea"/>
              </a:rPr>
              <a:t>3</a:t>
            </a:r>
            <a:r>
              <a:rPr lang="zh-CN" altLang="en-US" sz="3200" dirty="0">
                <a:latin typeface="Arial" panose="020B0604020202020204" pitchFamily="34" charset="0"/>
                <a:ea typeface="宋体" panose="02010600030101010101" pitchFamily="2" charset="-122"/>
                <a:sym typeface="+mn-ea"/>
              </a:rPr>
              <a:t>）腹水：是肝硬化最突出的临床表现</a:t>
            </a:r>
            <a:endParaRPr lang="zh-CN" altLang="en-US" sz="3200" dirty="0">
              <a:latin typeface="Arial" panose="020B0604020202020204" pitchFamily="34" charset="0"/>
              <a:ea typeface="宋体" panose="02010600030101010101" pitchFamily="2" charset="-122"/>
              <a:sym typeface="+mn-ea"/>
            </a:endParaRPr>
          </a:p>
        </p:txBody>
      </p:sp>
      <p:sp>
        <p:nvSpPr>
          <p:cNvPr id="88067" name="AutoShape 5"/>
          <p:cNvSpPr/>
          <p:nvPr/>
        </p:nvSpPr>
        <p:spPr>
          <a:xfrm>
            <a:off x="7375208" y="2133600"/>
            <a:ext cx="2879725" cy="2592388"/>
          </a:xfrm>
          <a:prstGeom prst="triangle">
            <a:avLst>
              <a:gd name="adj" fmla="val 50000"/>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ctr"/>
            <a:r>
              <a:rPr lang="zh-CN" altLang="en-US" sz="2800" b="1" dirty="0">
                <a:solidFill>
                  <a:srgbClr val="FF0000"/>
                </a:solidFill>
                <a:latin typeface="Arial" panose="020B0604020202020204" pitchFamily="34" charset="0"/>
                <a:ea typeface="宋体" panose="02010600030101010101" pitchFamily="2" charset="-122"/>
              </a:rPr>
              <a:t>门静脉高压</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88068" name="Oval 6">
            <a:hlinkClick r:id="rId1" action="ppaction://hlinksldjump"/>
          </p:cNvPr>
          <p:cNvSpPr/>
          <p:nvPr/>
        </p:nvSpPr>
        <p:spPr>
          <a:xfrm>
            <a:off x="5791200" y="4155123"/>
            <a:ext cx="1584325" cy="1439862"/>
          </a:xfrm>
          <a:prstGeom prst="ellipse">
            <a:avLst/>
          </a:prstGeom>
          <a:solidFill>
            <a:schemeClr val="accent1"/>
          </a:solidFill>
          <a:ln w="38100" cap="flat" cmpd="sng">
            <a:solidFill>
              <a:schemeClr val="tx1"/>
            </a:solidFill>
            <a:prstDash val="solid"/>
            <a:headEnd type="none" w="med" len="med"/>
            <a:tailEnd type="none" w="med" len="med"/>
          </a:ln>
        </p:spPr>
        <p:txBody>
          <a:bodyPr wrap="none" anchor="ctr" anchorCtr="0"/>
          <a:p>
            <a:pPr algn="ctr"/>
            <a:r>
              <a:rPr lang="zh-CN" altLang="en-US" sz="2800" b="1" dirty="0">
                <a:latin typeface="Arial" panose="020B0604020202020204" pitchFamily="34" charset="0"/>
                <a:ea typeface="宋体" panose="02010600030101010101" pitchFamily="2" charset="-122"/>
              </a:rPr>
              <a:t>侧支循环</a:t>
            </a:r>
            <a:endParaRPr lang="zh-CN" altLang="en-US" sz="2800" b="1" dirty="0">
              <a:latin typeface="Arial" panose="020B0604020202020204" pitchFamily="34" charset="0"/>
              <a:ea typeface="宋体" panose="02010600030101010101" pitchFamily="2" charset="-122"/>
            </a:endParaRPr>
          </a:p>
          <a:p>
            <a:pPr algn="ctr"/>
            <a:r>
              <a:rPr lang="zh-CN" altLang="en-US" sz="2800" b="1" dirty="0">
                <a:latin typeface="Arial" panose="020B0604020202020204" pitchFamily="34" charset="0"/>
                <a:ea typeface="宋体" panose="02010600030101010101" pitchFamily="2" charset="-122"/>
              </a:rPr>
              <a:t>的建立</a:t>
            </a:r>
            <a:endParaRPr lang="zh-CN" altLang="en-US" sz="2800" b="1" dirty="0">
              <a:latin typeface="Arial" panose="020B0604020202020204" pitchFamily="34" charset="0"/>
              <a:ea typeface="宋体" panose="02010600030101010101" pitchFamily="2" charset="-122"/>
            </a:endParaRPr>
          </a:p>
        </p:txBody>
      </p:sp>
      <p:sp>
        <p:nvSpPr>
          <p:cNvPr id="88069" name="Oval 7">
            <a:hlinkClick r:id="rId1" action="ppaction://hlinksldjump"/>
          </p:cNvPr>
          <p:cNvSpPr/>
          <p:nvPr/>
        </p:nvSpPr>
        <p:spPr>
          <a:xfrm>
            <a:off x="10183495" y="4292600"/>
            <a:ext cx="1582738" cy="1368425"/>
          </a:xfrm>
          <a:prstGeom prst="ellipse">
            <a:avLst/>
          </a:prstGeom>
          <a:solidFill>
            <a:schemeClr val="accent1"/>
          </a:solidFill>
          <a:ln w="38100" cap="flat" cmpd="sng">
            <a:solidFill>
              <a:srgbClr val="FF6600"/>
            </a:solidFill>
            <a:prstDash val="solid"/>
            <a:headEnd type="none" w="med" len="med"/>
            <a:tailEnd type="none" w="med" len="med"/>
          </a:ln>
        </p:spPr>
        <p:txBody>
          <a:bodyPr wrap="none" anchor="ctr" anchorCtr="0"/>
          <a:p>
            <a:pPr algn="ctr"/>
            <a:r>
              <a:rPr lang="zh-CN" altLang="en-US" sz="2800" b="1" dirty="0">
                <a:latin typeface="Arial" panose="020B0604020202020204" pitchFamily="34" charset="0"/>
                <a:ea typeface="宋体" panose="02010600030101010101" pitchFamily="2" charset="-122"/>
              </a:rPr>
              <a:t>腹水</a:t>
            </a:r>
            <a:endParaRPr lang="zh-CN" altLang="en-US" sz="2800" b="1" dirty="0">
              <a:latin typeface="Arial" panose="020B0604020202020204" pitchFamily="34" charset="0"/>
              <a:ea typeface="宋体" panose="02010600030101010101" pitchFamily="2" charset="-122"/>
            </a:endParaRPr>
          </a:p>
        </p:txBody>
      </p:sp>
      <p:sp>
        <p:nvSpPr>
          <p:cNvPr id="88070" name="Oval 8"/>
          <p:cNvSpPr/>
          <p:nvPr/>
        </p:nvSpPr>
        <p:spPr>
          <a:xfrm>
            <a:off x="8022908" y="765175"/>
            <a:ext cx="1511300" cy="1295400"/>
          </a:xfrm>
          <a:prstGeom prst="ellipse">
            <a:avLst/>
          </a:prstGeom>
          <a:solidFill>
            <a:schemeClr val="accent1"/>
          </a:solidFill>
          <a:ln w="38100" cap="flat" cmpd="sng">
            <a:solidFill>
              <a:srgbClr val="008000"/>
            </a:solidFill>
            <a:prstDash val="solid"/>
            <a:headEnd type="none" w="med" len="med"/>
            <a:tailEnd type="none" w="med" len="med"/>
          </a:ln>
        </p:spPr>
        <p:txBody>
          <a:bodyPr wrap="none" anchor="ctr" anchorCtr="0"/>
          <a:p>
            <a:pPr algn="ctr"/>
            <a:r>
              <a:rPr lang="zh-CN" altLang="en-US" sz="2800" b="1" dirty="0">
                <a:latin typeface="Arial" panose="020B0604020202020204" pitchFamily="34" charset="0"/>
                <a:ea typeface="宋体" panose="02010600030101010101" pitchFamily="2" charset="-122"/>
              </a:rPr>
              <a:t>脾大</a:t>
            </a:r>
            <a:endParaRPr lang="zh-CN" altLang="en-US" sz="2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9093" name="Picture 15" descr="无标题-扫描-04"/>
          <p:cNvPicPr>
            <a:picLocks noChangeAspect="1"/>
          </p:cNvPicPr>
          <p:nvPr/>
        </p:nvPicPr>
        <p:blipFill>
          <a:blip r:embed="rId1">
            <a:lum contrast="24000"/>
          </a:blip>
          <a:stretch>
            <a:fillRect/>
          </a:stretch>
        </p:blipFill>
        <p:spPr>
          <a:xfrm>
            <a:off x="1850390" y="1295400"/>
            <a:ext cx="8604250" cy="5121275"/>
          </a:xfrm>
          <a:prstGeom prst="rect">
            <a:avLst/>
          </a:prstGeom>
          <a:noFill/>
          <a:ln w="38100" cap="flat" cmpd="sng">
            <a:solidFill>
              <a:srgbClr val="FFFF00"/>
            </a:solidFill>
            <a:prstDash val="solid"/>
            <a:miter/>
            <a:headEnd type="none" w="med" len="med"/>
            <a:tailEnd type="none" w="med" len="me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21640" y="136525"/>
            <a:ext cx="6096000" cy="583565"/>
          </a:xfrm>
          <a:prstGeom prst="rect">
            <a:avLst/>
          </a:prstGeom>
          <a:noFill/>
        </p:spPr>
        <p:txBody>
          <a:bodyPr wrap="square" rtlCol="0" anchor="t">
            <a:spAutoFit/>
          </a:bodyPr>
          <a:p>
            <a:r>
              <a:rPr lang="zh-CN" altLang="en-US" sz="3200" b="1" dirty="0">
                <a:solidFill>
                  <a:srgbClr val="FF0000"/>
                </a:solidFill>
                <a:ea typeface="宋体" panose="02010600030101010101" pitchFamily="2" charset="-122"/>
                <a:sym typeface="+mn-ea"/>
              </a:rPr>
              <a:t>目录</a:t>
            </a:r>
            <a:endParaRPr lang="zh-CN" altLang="en-US" sz="3200" b="1" dirty="0">
              <a:solidFill>
                <a:srgbClr val="FF0000"/>
              </a:solidFill>
              <a:ea typeface="宋体" panose="02010600030101010101" pitchFamily="2" charset="-122"/>
              <a:sym typeface="+mn-ea"/>
            </a:endParaRPr>
          </a:p>
        </p:txBody>
      </p:sp>
      <p:grpSp>
        <p:nvGrpSpPr>
          <p:cNvPr id="12291" name="组合 61475"/>
          <p:cNvGrpSpPr/>
          <p:nvPr/>
        </p:nvGrpSpPr>
        <p:grpSpPr>
          <a:xfrm>
            <a:off x="1981200" y="2176463"/>
            <a:ext cx="5410200" cy="665162"/>
            <a:chOff x="1248" y="1371"/>
            <a:chExt cx="3408" cy="419"/>
          </a:xfrm>
        </p:grpSpPr>
        <p:grpSp>
          <p:nvGrpSpPr>
            <p:cNvPr id="12317" name="组合 61447"/>
            <p:cNvGrpSpPr/>
            <p:nvPr/>
          </p:nvGrpSpPr>
          <p:grpSpPr>
            <a:xfrm>
              <a:off x="1248" y="1371"/>
              <a:ext cx="480" cy="419"/>
              <a:chOff x="1110" y="2656"/>
              <a:chExt cx="1549" cy="1351"/>
            </a:xfrm>
          </p:grpSpPr>
          <p:sp>
            <p:nvSpPr>
              <p:cNvPr id="12321" name="六边形 61448"/>
              <p:cNvSpPr/>
              <p:nvPr/>
            </p:nvSpPr>
            <p:spPr>
              <a:xfrm>
                <a:off x="1123" y="2679"/>
                <a:ext cx="1536" cy="1328"/>
              </a:xfrm>
              <a:prstGeom prst="hexagon">
                <a:avLst>
                  <a:gd name="adj" fmla="val 28915"/>
                  <a:gd name="vf" fmla="val 115470"/>
                </a:avLst>
              </a:prstGeom>
              <a:solidFill>
                <a:srgbClr val="808080"/>
              </a:solidFill>
              <a:ln w="9525">
                <a:noFill/>
              </a:ln>
            </p:spPr>
            <p:txBody>
              <a:bodyPr/>
              <a:p>
                <a:endParaRPr lang="zh-CN" altLang="en-US" dirty="0">
                  <a:latin typeface="Arial" panose="020B0604020202020204" pitchFamily="34" charset="0"/>
                  <a:ea typeface="宋体" panose="02010600030101010101" pitchFamily="2" charset="-122"/>
                </a:endParaRPr>
              </a:p>
            </p:txBody>
          </p:sp>
          <p:sp>
            <p:nvSpPr>
              <p:cNvPr id="12322" name="六边形 61449"/>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sp>
            <p:nvSpPr>
              <p:cNvPr id="12323" name="六边形 61450"/>
              <p:cNvSpPr/>
              <p:nvPr/>
            </p:nvSpPr>
            <p:spPr>
              <a:xfrm>
                <a:off x="1200" y="2736"/>
                <a:ext cx="1350" cy="1168"/>
              </a:xfrm>
              <a:prstGeom prst="hexagon">
                <a:avLst>
                  <a:gd name="adj" fmla="val 28895"/>
                  <a:gd name="vf" fmla="val 115470"/>
                </a:avLst>
              </a:prstGeom>
              <a:gradFill rotWithShape="1">
                <a:gsLst>
                  <a:gs pos="0">
                    <a:srgbClr val="1B2A52"/>
                  </a:gs>
                  <a:gs pos="100000">
                    <a:schemeClr val="hlink"/>
                  </a:gs>
                </a:gsLst>
                <a:lin ang="2700000" scaled="1"/>
                <a:tileRect/>
              </a:gradFill>
              <a:ln w="9525" cap="flat" cmpd="sng">
                <a:solidFill>
                  <a:schemeClr val="bg1"/>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grpSp>
        <p:sp>
          <p:nvSpPr>
            <p:cNvPr id="12318" name="直接连接符 61455"/>
            <p:cNvSpPr/>
            <p:nvPr/>
          </p:nvSpPr>
          <p:spPr>
            <a:xfrm>
              <a:off x="1632" y="1755"/>
              <a:ext cx="3024" cy="0"/>
            </a:xfrm>
            <a:prstGeom prst="line">
              <a:avLst/>
            </a:prstGeom>
            <a:ln w="25400" cap="flat" cmpd="sng">
              <a:solidFill>
                <a:schemeClr val="folHlink"/>
              </a:solidFill>
              <a:prstDash val="sysDot"/>
              <a:headEnd type="none" w="med" len="med"/>
              <a:tailEnd type="oval" w="med" len="med"/>
            </a:ln>
          </p:spPr>
        </p:sp>
        <p:sp>
          <p:nvSpPr>
            <p:cNvPr id="12319" name="文本框 61456"/>
            <p:cNvSpPr txBox="1"/>
            <p:nvPr/>
          </p:nvSpPr>
          <p:spPr>
            <a:xfrm>
              <a:off x="2256" y="1433"/>
              <a:ext cx="1459" cy="290"/>
            </a:xfrm>
            <a:prstGeom prst="rect">
              <a:avLst/>
            </a:prstGeom>
            <a:noFill/>
            <a:ln w="9525">
              <a:noFill/>
            </a:ln>
          </p:spPr>
          <p:txBody>
            <a:bodyPr wrap="none">
              <a:spAutoFit/>
            </a:bodyPr>
            <a:p>
              <a:pPr eaLnBrk="0" hangingPunct="0"/>
              <a:r>
                <a:rPr lang="zh-CN" altLang="en-US" sz="2400" dirty="0">
                  <a:latin typeface="Arial" panose="020B0604020202020204" pitchFamily="34" charset="0"/>
                  <a:ea typeface="宋体" panose="02010600030101010101" pitchFamily="2" charset="-122"/>
                </a:rPr>
                <a:t>病因及发病机制</a:t>
              </a:r>
              <a:endParaRPr lang="zh-CN" altLang="en-US" sz="2400" dirty="0">
                <a:latin typeface="Arial" panose="020B0604020202020204" pitchFamily="34" charset="0"/>
                <a:ea typeface="宋体" panose="02010600030101010101" pitchFamily="2" charset="-122"/>
              </a:endParaRPr>
            </a:p>
          </p:txBody>
        </p:sp>
        <p:sp>
          <p:nvSpPr>
            <p:cNvPr id="12320" name="文本框 61457"/>
            <p:cNvSpPr txBox="1"/>
            <p:nvPr/>
          </p:nvSpPr>
          <p:spPr>
            <a:xfrm>
              <a:off x="1372" y="1433"/>
              <a:ext cx="223" cy="288"/>
            </a:xfrm>
            <a:prstGeom prst="rect">
              <a:avLst/>
            </a:prstGeom>
            <a:noFill/>
            <a:ln w="9525">
              <a:noFill/>
            </a:ln>
          </p:spPr>
          <p:txBody>
            <a:bodyPr wrap="none">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1</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12292" name="组合 61476"/>
          <p:cNvGrpSpPr/>
          <p:nvPr/>
        </p:nvGrpSpPr>
        <p:grpSpPr>
          <a:xfrm>
            <a:off x="1981200" y="3090863"/>
            <a:ext cx="5410200" cy="665162"/>
            <a:chOff x="1248" y="1947"/>
            <a:chExt cx="3408" cy="419"/>
          </a:xfrm>
        </p:grpSpPr>
        <p:grpSp>
          <p:nvGrpSpPr>
            <p:cNvPr id="12310" name="组合 61451"/>
            <p:cNvGrpSpPr/>
            <p:nvPr/>
          </p:nvGrpSpPr>
          <p:grpSpPr>
            <a:xfrm>
              <a:off x="1248" y="1947"/>
              <a:ext cx="480" cy="419"/>
              <a:chOff x="3174" y="2656"/>
              <a:chExt cx="1549" cy="1351"/>
            </a:xfrm>
          </p:grpSpPr>
          <p:sp>
            <p:nvSpPr>
              <p:cNvPr id="12314" name="六边形 61452"/>
              <p:cNvSpPr/>
              <p:nvPr/>
            </p:nvSpPr>
            <p:spPr>
              <a:xfrm>
                <a:off x="3187" y="2679"/>
                <a:ext cx="1536" cy="1328"/>
              </a:xfrm>
              <a:prstGeom prst="hexagon">
                <a:avLst>
                  <a:gd name="adj" fmla="val 28915"/>
                  <a:gd name="vf" fmla="val 115470"/>
                </a:avLst>
              </a:prstGeom>
              <a:solidFill>
                <a:srgbClr val="808080"/>
              </a:solidFill>
              <a:ln w="9525">
                <a:noFill/>
              </a:ln>
            </p:spPr>
            <p:txBody>
              <a:bodyPr/>
              <a:p>
                <a:endParaRPr lang="zh-CN" altLang="en-US" dirty="0">
                  <a:latin typeface="Arial" panose="020B0604020202020204" pitchFamily="34" charset="0"/>
                  <a:ea typeface="宋体" panose="02010600030101010101" pitchFamily="2" charset="-122"/>
                </a:endParaRPr>
              </a:p>
            </p:txBody>
          </p:sp>
          <p:sp>
            <p:nvSpPr>
              <p:cNvPr id="12315" name="六边形 61453"/>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sp>
            <p:nvSpPr>
              <p:cNvPr id="12316" name="六边形 61454"/>
              <p:cNvSpPr/>
              <p:nvPr/>
            </p:nvSpPr>
            <p:spPr>
              <a:xfrm>
                <a:off x="3264" y="2736"/>
                <a:ext cx="1350" cy="1168"/>
              </a:xfrm>
              <a:prstGeom prst="hexagon">
                <a:avLst>
                  <a:gd name="adj" fmla="val 28895"/>
                  <a:gd name="vf" fmla="val 115470"/>
                </a:avLst>
              </a:prstGeom>
              <a:gradFill rotWithShape="1">
                <a:gsLst>
                  <a:gs pos="0">
                    <a:srgbClr val="194C60"/>
                  </a:gs>
                  <a:gs pos="100000">
                    <a:schemeClr val="accent1"/>
                  </a:gs>
                </a:gsLst>
                <a:lin ang="2700000" scaled="1"/>
                <a:tileRect/>
              </a:gradFill>
              <a:ln w="9525" cap="flat" cmpd="sng">
                <a:solidFill>
                  <a:schemeClr val="bg1"/>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grpSp>
        <p:sp>
          <p:nvSpPr>
            <p:cNvPr id="12311" name="直接连接符 61458"/>
            <p:cNvSpPr/>
            <p:nvPr/>
          </p:nvSpPr>
          <p:spPr>
            <a:xfrm>
              <a:off x="1632" y="2331"/>
              <a:ext cx="3024" cy="0"/>
            </a:xfrm>
            <a:prstGeom prst="line">
              <a:avLst/>
            </a:prstGeom>
            <a:ln w="25400" cap="flat" cmpd="sng">
              <a:solidFill>
                <a:schemeClr val="folHlink"/>
              </a:solidFill>
              <a:prstDash val="sysDot"/>
              <a:headEnd type="none" w="med" len="med"/>
              <a:tailEnd type="oval" w="med" len="med"/>
            </a:ln>
          </p:spPr>
        </p:sp>
        <p:sp>
          <p:nvSpPr>
            <p:cNvPr id="12312" name="文本框 61459"/>
            <p:cNvSpPr txBox="1"/>
            <p:nvPr/>
          </p:nvSpPr>
          <p:spPr>
            <a:xfrm>
              <a:off x="2256" y="1995"/>
              <a:ext cx="883" cy="290"/>
            </a:xfrm>
            <a:prstGeom prst="rect">
              <a:avLst/>
            </a:prstGeom>
            <a:noFill/>
            <a:ln w="9525">
              <a:noFill/>
            </a:ln>
          </p:spPr>
          <p:txBody>
            <a:bodyPr wrap="none">
              <a:spAutoFit/>
            </a:bodyPr>
            <a:p>
              <a:pPr eaLnBrk="0" hangingPunct="0"/>
              <a:r>
                <a:rPr lang="zh-CN" altLang="en-US" sz="2400" dirty="0">
                  <a:latin typeface="Arial" panose="020B0604020202020204" pitchFamily="34" charset="0"/>
                  <a:ea typeface="宋体" panose="02010600030101010101" pitchFamily="2" charset="-122"/>
                </a:rPr>
                <a:t>临床表现</a:t>
              </a:r>
              <a:endParaRPr lang="zh-CN" altLang="en-US" sz="2400" dirty="0">
                <a:latin typeface="Arial" panose="020B0604020202020204" pitchFamily="34" charset="0"/>
                <a:ea typeface="宋体" panose="02010600030101010101" pitchFamily="2" charset="-122"/>
              </a:endParaRPr>
            </a:p>
          </p:txBody>
        </p:sp>
        <p:sp>
          <p:nvSpPr>
            <p:cNvPr id="12313" name="文本框 61460"/>
            <p:cNvSpPr txBox="1"/>
            <p:nvPr/>
          </p:nvSpPr>
          <p:spPr>
            <a:xfrm>
              <a:off x="1372" y="2009"/>
              <a:ext cx="223" cy="288"/>
            </a:xfrm>
            <a:prstGeom prst="rect">
              <a:avLst/>
            </a:prstGeom>
            <a:noFill/>
            <a:ln w="9525">
              <a:noFill/>
            </a:ln>
          </p:spPr>
          <p:txBody>
            <a:bodyPr wrap="none">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2</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12293" name="组合 61477"/>
          <p:cNvGrpSpPr/>
          <p:nvPr/>
        </p:nvGrpSpPr>
        <p:grpSpPr>
          <a:xfrm>
            <a:off x="1981200" y="3983038"/>
            <a:ext cx="5410200" cy="665162"/>
            <a:chOff x="1248" y="2509"/>
            <a:chExt cx="3408" cy="419"/>
          </a:xfrm>
        </p:grpSpPr>
        <p:grpSp>
          <p:nvGrpSpPr>
            <p:cNvPr id="12303" name="组合 61461"/>
            <p:cNvGrpSpPr/>
            <p:nvPr/>
          </p:nvGrpSpPr>
          <p:grpSpPr>
            <a:xfrm>
              <a:off x="1248" y="2509"/>
              <a:ext cx="480" cy="419"/>
              <a:chOff x="1110" y="2656"/>
              <a:chExt cx="1549" cy="1351"/>
            </a:xfrm>
          </p:grpSpPr>
          <p:sp>
            <p:nvSpPr>
              <p:cNvPr id="12307" name="六边形 61462"/>
              <p:cNvSpPr/>
              <p:nvPr/>
            </p:nvSpPr>
            <p:spPr>
              <a:xfrm>
                <a:off x="1123" y="2679"/>
                <a:ext cx="1536" cy="1328"/>
              </a:xfrm>
              <a:prstGeom prst="hexagon">
                <a:avLst>
                  <a:gd name="adj" fmla="val 28915"/>
                  <a:gd name="vf" fmla="val 115470"/>
                </a:avLst>
              </a:prstGeom>
              <a:solidFill>
                <a:srgbClr val="808080"/>
              </a:solidFill>
              <a:ln w="9525">
                <a:noFill/>
              </a:ln>
            </p:spPr>
            <p:txBody>
              <a:bodyPr/>
              <a:p>
                <a:endParaRPr lang="zh-CN" altLang="en-US" dirty="0">
                  <a:latin typeface="Arial" panose="020B0604020202020204" pitchFamily="34" charset="0"/>
                  <a:ea typeface="宋体" panose="02010600030101010101" pitchFamily="2" charset="-122"/>
                </a:endParaRPr>
              </a:p>
            </p:txBody>
          </p:sp>
          <p:sp>
            <p:nvSpPr>
              <p:cNvPr id="12308" name="六边形 61463"/>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sp>
            <p:nvSpPr>
              <p:cNvPr id="12309" name="六边形 61464"/>
              <p:cNvSpPr/>
              <p:nvPr/>
            </p:nvSpPr>
            <p:spPr>
              <a:xfrm>
                <a:off x="1200" y="2736"/>
                <a:ext cx="1350" cy="1168"/>
              </a:xfrm>
              <a:prstGeom prst="hexagon">
                <a:avLst>
                  <a:gd name="adj" fmla="val 28895"/>
                  <a:gd name="vf" fmla="val 115470"/>
                </a:avLst>
              </a:prstGeom>
              <a:gradFill rotWithShape="1">
                <a:gsLst>
                  <a:gs pos="0">
                    <a:srgbClr val="1B2A52"/>
                  </a:gs>
                  <a:gs pos="100000">
                    <a:schemeClr val="hlink"/>
                  </a:gs>
                </a:gsLst>
                <a:lin ang="2700000" scaled="1"/>
                <a:tileRect/>
              </a:gradFill>
              <a:ln w="9525" cap="flat" cmpd="sng">
                <a:solidFill>
                  <a:schemeClr val="bg1"/>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grpSp>
        <p:sp>
          <p:nvSpPr>
            <p:cNvPr id="12304" name="直接连接符 61469"/>
            <p:cNvSpPr/>
            <p:nvPr/>
          </p:nvSpPr>
          <p:spPr>
            <a:xfrm>
              <a:off x="1632" y="2893"/>
              <a:ext cx="3024" cy="0"/>
            </a:xfrm>
            <a:prstGeom prst="line">
              <a:avLst/>
            </a:prstGeom>
            <a:ln w="25400" cap="flat" cmpd="sng">
              <a:solidFill>
                <a:schemeClr val="folHlink"/>
              </a:solidFill>
              <a:prstDash val="sysDot"/>
              <a:headEnd type="none" w="med" len="med"/>
              <a:tailEnd type="oval" w="med" len="med"/>
            </a:ln>
          </p:spPr>
        </p:sp>
        <p:sp>
          <p:nvSpPr>
            <p:cNvPr id="12305" name="文本框 61470"/>
            <p:cNvSpPr txBox="1"/>
            <p:nvPr/>
          </p:nvSpPr>
          <p:spPr>
            <a:xfrm>
              <a:off x="2256" y="2557"/>
              <a:ext cx="883" cy="290"/>
            </a:xfrm>
            <a:prstGeom prst="rect">
              <a:avLst/>
            </a:prstGeom>
            <a:noFill/>
            <a:ln w="9525">
              <a:noFill/>
            </a:ln>
          </p:spPr>
          <p:txBody>
            <a:bodyPr wrap="none">
              <a:spAutoFit/>
            </a:bodyPr>
            <a:p>
              <a:pPr eaLnBrk="0" hangingPunct="0"/>
              <a:r>
                <a:rPr lang="zh-CN" altLang="en-US" sz="2400" dirty="0">
                  <a:latin typeface="Arial" panose="020B0604020202020204" pitchFamily="34" charset="0"/>
                  <a:ea typeface="宋体" panose="02010600030101010101" pitchFamily="2" charset="-122"/>
                </a:rPr>
                <a:t>辅助检查</a:t>
              </a:r>
              <a:endParaRPr lang="zh-CN" altLang="en-US" sz="2400" dirty="0">
                <a:latin typeface="Arial" panose="020B0604020202020204" pitchFamily="34" charset="0"/>
                <a:ea typeface="宋体" panose="02010600030101010101" pitchFamily="2" charset="-122"/>
              </a:endParaRPr>
            </a:p>
          </p:txBody>
        </p:sp>
        <p:sp>
          <p:nvSpPr>
            <p:cNvPr id="12306" name="文本框 61471"/>
            <p:cNvSpPr txBox="1"/>
            <p:nvPr/>
          </p:nvSpPr>
          <p:spPr>
            <a:xfrm>
              <a:off x="1372" y="2571"/>
              <a:ext cx="223" cy="288"/>
            </a:xfrm>
            <a:prstGeom prst="rect">
              <a:avLst/>
            </a:prstGeom>
            <a:noFill/>
            <a:ln w="9525">
              <a:noFill/>
            </a:ln>
          </p:spPr>
          <p:txBody>
            <a:bodyPr wrap="none">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3</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12294" name="组合 61478"/>
          <p:cNvGrpSpPr/>
          <p:nvPr/>
        </p:nvGrpSpPr>
        <p:grpSpPr>
          <a:xfrm>
            <a:off x="1981200" y="4897438"/>
            <a:ext cx="5410200" cy="665162"/>
            <a:chOff x="1248" y="3085"/>
            <a:chExt cx="3408" cy="419"/>
          </a:xfrm>
        </p:grpSpPr>
        <p:grpSp>
          <p:nvGrpSpPr>
            <p:cNvPr id="12296" name="组合 61465"/>
            <p:cNvGrpSpPr/>
            <p:nvPr/>
          </p:nvGrpSpPr>
          <p:grpSpPr>
            <a:xfrm>
              <a:off x="1248" y="3085"/>
              <a:ext cx="480" cy="419"/>
              <a:chOff x="3174" y="2656"/>
              <a:chExt cx="1549" cy="1351"/>
            </a:xfrm>
          </p:grpSpPr>
          <p:sp>
            <p:nvSpPr>
              <p:cNvPr id="12300" name="六边形 61466"/>
              <p:cNvSpPr/>
              <p:nvPr/>
            </p:nvSpPr>
            <p:spPr>
              <a:xfrm>
                <a:off x="3187" y="2679"/>
                <a:ext cx="1536" cy="1328"/>
              </a:xfrm>
              <a:prstGeom prst="hexagon">
                <a:avLst>
                  <a:gd name="adj" fmla="val 28915"/>
                  <a:gd name="vf" fmla="val 115470"/>
                </a:avLst>
              </a:prstGeom>
              <a:solidFill>
                <a:srgbClr val="808080"/>
              </a:solidFill>
              <a:ln w="9525">
                <a:noFill/>
              </a:ln>
            </p:spPr>
            <p:txBody>
              <a:bodyPr/>
              <a:p>
                <a:endParaRPr lang="zh-CN" altLang="en-US" dirty="0">
                  <a:latin typeface="Arial" panose="020B0604020202020204" pitchFamily="34" charset="0"/>
                  <a:ea typeface="宋体" panose="02010600030101010101" pitchFamily="2" charset="-122"/>
                </a:endParaRPr>
              </a:p>
            </p:txBody>
          </p:sp>
          <p:sp>
            <p:nvSpPr>
              <p:cNvPr id="12301" name="六边形 61467"/>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sp>
            <p:nvSpPr>
              <p:cNvPr id="12302" name="六边形 61468"/>
              <p:cNvSpPr/>
              <p:nvPr/>
            </p:nvSpPr>
            <p:spPr>
              <a:xfrm>
                <a:off x="3264" y="2736"/>
                <a:ext cx="1350" cy="1168"/>
              </a:xfrm>
              <a:prstGeom prst="hexagon">
                <a:avLst>
                  <a:gd name="adj" fmla="val 28895"/>
                  <a:gd name="vf" fmla="val 115470"/>
                </a:avLst>
              </a:prstGeom>
              <a:gradFill rotWithShape="1">
                <a:gsLst>
                  <a:gs pos="0">
                    <a:srgbClr val="194C60"/>
                  </a:gs>
                  <a:gs pos="100000">
                    <a:schemeClr val="accent1"/>
                  </a:gs>
                </a:gsLst>
                <a:lin ang="2700000" scaled="1"/>
                <a:tileRect/>
              </a:gradFill>
              <a:ln w="9525" cap="flat" cmpd="sng">
                <a:solidFill>
                  <a:schemeClr val="bg1"/>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grpSp>
        <p:sp>
          <p:nvSpPr>
            <p:cNvPr id="12297" name="直接连接符 61472"/>
            <p:cNvSpPr/>
            <p:nvPr/>
          </p:nvSpPr>
          <p:spPr>
            <a:xfrm>
              <a:off x="1632" y="3469"/>
              <a:ext cx="3024" cy="0"/>
            </a:xfrm>
            <a:prstGeom prst="line">
              <a:avLst/>
            </a:prstGeom>
            <a:ln w="25400" cap="flat" cmpd="sng">
              <a:solidFill>
                <a:schemeClr val="folHlink"/>
              </a:solidFill>
              <a:prstDash val="sysDot"/>
              <a:headEnd type="none" w="med" len="med"/>
              <a:tailEnd type="oval" w="med" len="med"/>
            </a:ln>
          </p:spPr>
        </p:sp>
        <p:sp>
          <p:nvSpPr>
            <p:cNvPr id="12298" name="文本框 61473"/>
            <p:cNvSpPr txBox="1"/>
            <p:nvPr/>
          </p:nvSpPr>
          <p:spPr>
            <a:xfrm>
              <a:off x="2256" y="3133"/>
              <a:ext cx="1075" cy="290"/>
            </a:xfrm>
            <a:prstGeom prst="rect">
              <a:avLst/>
            </a:prstGeom>
            <a:noFill/>
            <a:ln w="9525">
              <a:noFill/>
            </a:ln>
          </p:spPr>
          <p:txBody>
            <a:bodyPr wrap="none">
              <a:spAutoFit/>
            </a:bodyPr>
            <a:p>
              <a:pPr eaLnBrk="0" hangingPunct="0"/>
              <a:r>
                <a:rPr lang="zh-CN" altLang="en-US" sz="2400" dirty="0">
                  <a:latin typeface="Arial" panose="020B0604020202020204" pitchFamily="34" charset="0"/>
                  <a:ea typeface="宋体" panose="02010600030101010101" pitchFamily="2" charset="-122"/>
                </a:rPr>
                <a:t>诊断及治疗</a:t>
              </a:r>
              <a:endParaRPr lang="zh-CN" altLang="en-US" sz="2400" dirty="0">
                <a:latin typeface="Arial" panose="020B0604020202020204" pitchFamily="34" charset="0"/>
                <a:ea typeface="宋体" panose="02010600030101010101" pitchFamily="2" charset="-122"/>
              </a:endParaRPr>
            </a:p>
          </p:txBody>
        </p:sp>
        <p:sp>
          <p:nvSpPr>
            <p:cNvPr id="12299" name="文本框 61474"/>
            <p:cNvSpPr txBox="1"/>
            <p:nvPr/>
          </p:nvSpPr>
          <p:spPr>
            <a:xfrm>
              <a:off x="1372" y="3147"/>
              <a:ext cx="223" cy="288"/>
            </a:xfrm>
            <a:prstGeom prst="rect">
              <a:avLst/>
            </a:prstGeom>
            <a:noFill/>
            <a:ln w="9525">
              <a:noFill/>
            </a:ln>
          </p:spPr>
          <p:txBody>
            <a:bodyPr wrap="none">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4</a:t>
              </a:r>
              <a:endParaRPr lang="en-US" altLang="zh-CN" sz="2400" b="1" dirty="0">
                <a:solidFill>
                  <a:schemeClr val="bg1"/>
                </a:solidFill>
                <a:latin typeface="Arial" panose="020B0604020202020204" pitchFamily="34" charset="0"/>
                <a:ea typeface="宋体" panose="02010600030101010101" pitchFamily="2" charset="-122"/>
              </a:endParaRPr>
            </a:p>
          </p:txBody>
        </p: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0117" name="Picture 15" descr="无标题-扫描-09"/>
          <p:cNvPicPr>
            <a:picLocks noChangeAspect="1"/>
          </p:cNvPicPr>
          <p:nvPr/>
        </p:nvPicPr>
        <p:blipFill>
          <a:blip r:embed="rId1"/>
          <a:stretch>
            <a:fillRect/>
          </a:stretch>
        </p:blipFill>
        <p:spPr>
          <a:xfrm>
            <a:off x="1834833" y="1182688"/>
            <a:ext cx="4019550" cy="5165725"/>
          </a:xfrm>
          <a:prstGeom prst="rect">
            <a:avLst/>
          </a:prstGeom>
          <a:noFill/>
          <a:ln w="9525">
            <a:noFill/>
          </a:ln>
        </p:spPr>
      </p:pic>
      <p:pic>
        <p:nvPicPr>
          <p:cNvPr id="90119" name="Picture 15" descr="2_3_7_2"/>
          <p:cNvPicPr>
            <a:picLocks noChangeAspect="1"/>
          </p:cNvPicPr>
          <p:nvPr/>
        </p:nvPicPr>
        <p:blipFill>
          <a:blip r:embed="rId2"/>
          <a:stretch>
            <a:fillRect/>
          </a:stretch>
        </p:blipFill>
        <p:spPr>
          <a:xfrm>
            <a:off x="5696585" y="1183005"/>
            <a:ext cx="4495800" cy="5053013"/>
          </a:xfrm>
          <a:prstGeom prst="rect">
            <a:avLst/>
          </a:prstGeom>
          <a:noFill/>
          <a:ln w="9525">
            <a:noFill/>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1138" name="Picture 4" descr="2500"/>
          <p:cNvPicPr>
            <a:picLocks noChangeAspect="1"/>
          </p:cNvPicPr>
          <p:nvPr/>
        </p:nvPicPr>
        <p:blipFill>
          <a:blip r:embed="rId1"/>
          <a:stretch>
            <a:fillRect/>
          </a:stretch>
        </p:blipFill>
        <p:spPr>
          <a:xfrm>
            <a:off x="1524000" y="985838"/>
            <a:ext cx="7151688" cy="5538787"/>
          </a:xfrm>
          <a:prstGeom prst="rect">
            <a:avLst/>
          </a:prstGeom>
          <a:noFill/>
          <a:ln w="9525">
            <a:noFill/>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54505" y="1610360"/>
            <a:ext cx="9325610" cy="3784600"/>
          </a:xfrm>
          <a:prstGeom prst="rect">
            <a:avLst/>
          </a:prstGeom>
          <a:noFill/>
        </p:spPr>
        <p:txBody>
          <a:bodyPr wrap="square" rtlCol="0" anchor="t">
            <a:spAutoFit/>
          </a:bodyPr>
          <a:p>
            <a:pPr>
              <a:spcBef>
                <a:spcPct val="50000"/>
              </a:spcBef>
            </a:pPr>
            <a:r>
              <a:rPr lang="en-US" altLang="zh-CN" sz="3200" dirty="0">
                <a:latin typeface="Arial" panose="020B0604020202020204" pitchFamily="34" charset="0"/>
                <a:ea typeface="宋体" panose="02010600030101010101" pitchFamily="2" charset="-122"/>
                <a:sym typeface="+mn-ea"/>
              </a:rPr>
              <a:t>3</a:t>
            </a:r>
            <a:r>
              <a:rPr lang="zh-CN" altLang="en-US" sz="3200" dirty="0">
                <a:latin typeface="Arial" panose="020B0604020202020204" pitchFamily="34" charset="0"/>
                <a:ea typeface="宋体" panose="02010600030101010101" pitchFamily="2" charset="-122"/>
                <a:sym typeface="+mn-ea"/>
              </a:rPr>
              <a:t>．并发症</a:t>
            </a:r>
            <a:endParaRPr lang="zh-CN" altLang="en-US" sz="3200" dirty="0">
              <a:latin typeface="Arial" panose="020B0604020202020204" pitchFamily="34" charset="0"/>
              <a:ea typeface="宋体" panose="02010600030101010101" pitchFamily="2" charset="-122"/>
            </a:endParaRPr>
          </a:p>
          <a:p>
            <a:pPr>
              <a:spcBef>
                <a:spcPct val="50000"/>
              </a:spcBef>
            </a:pPr>
            <a:r>
              <a:rPr lang="zh-CN" altLang="en-US" sz="3200" dirty="0">
                <a:latin typeface="Arial" panose="020B0604020202020204" pitchFamily="34" charset="0"/>
                <a:ea typeface="宋体" panose="02010600030101010101" pitchFamily="2" charset="-122"/>
                <a:sym typeface="+mn-ea"/>
              </a:rPr>
              <a:t>（</a:t>
            </a:r>
            <a:r>
              <a:rPr lang="en-US" altLang="zh-CN" sz="3200" dirty="0">
                <a:latin typeface="Arial" panose="020B0604020202020204" pitchFamily="34" charset="0"/>
                <a:ea typeface="宋体" panose="02010600030101010101" pitchFamily="2" charset="-122"/>
                <a:sym typeface="+mn-ea"/>
              </a:rPr>
              <a:t>1</a:t>
            </a:r>
            <a:r>
              <a:rPr lang="zh-CN" altLang="en-US" sz="3200" dirty="0">
                <a:latin typeface="Arial" panose="020B0604020202020204" pitchFamily="34" charset="0"/>
                <a:ea typeface="宋体" panose="02010600030101010101" pitchFamily="2" charset="-122"/>
                <a:sym typeface="+mn-ea"/>
              </a:rPr>
              <a:t>）上消化道出血：为最常见的并发症。</a:t>
            </a:r>
            <a:endParaRPr lang="zh-CN" altLang="en-US" sz="3200" dirty="0">
              <a:latin typeface="Arial" panose="020B0604020202020204" pitchFamily="34" charset="0"/>
              <a:ea typeface="宋体" panose="02010600030101010101" pitchFamily="2" charset="-122"/>
            </a:endParaRPr>
          </a:p>
          <a:p>
            <a:pPr>
              <a:spcBef>
                <a:spcPct val="50000"/>
              </a:spcBef>
            </a:pPr>
            <a:r>
              <a:rPr lang="zh-CN" altLang="en-US" sz="3200" dirty="0">
                <a:latin typeface="Arial" panose="020B0604020202020204" pitchFamily="34" charset="0"/>
                <a:ea typeface="宋体" panose="02010600030101010101" pitchFamily="2" charset="-122"/>
                <a:sym typeface="+mn-ea"/>
              </a:rPr>
              <a:t>（</a:t>
            </a:r>
            <a:r>
              <a:rPr lang="en-US" altLang="zh-CN" sz="3200" dirty="0">
                <a:latin typeface="Arial" panose="020B0604020202020204" pitchFamily="34" charset="0"/>
                <a:ea typeface="宋体" panose="02010600030101010101" pitchFamily="2" charset="-122"/>
                <a:sym typeface="+mn-ea"/>
              </a:rPr>
              <a:t>2</a:t>
            </a:r>
            <a:r>
              <a:rPr lang="zh-CN" altLang="en-US" sz="3200" dirty="0">
                <a:latin typeface="Arial" panose="020B0604020202020204" pitchFamily="34" charset="0"/>
                <a:ea typeface="宋体" panose="02010600030101010101" pitchFamily="2" charset="-122"/>
                <a:sym typeface="+mn-ea"/>
              </a:rPr>
              <a:t>）肝性脑病：是本病最严重的并发症，也是最常见的死亡原因。</a:t>
            </a:r>
            <a:endParaRPr lang="zh-CN" altLang="en-US" sz="3200" dirty="0">
              <a:latin typeface="Arial" panose="020B0604020202020204" pitchFamily="34" charset="0"/>
              <a:ea typeface="宋体" panose="02010600030101010101" pitchFamily="2" charset="-122"/>
            </a:endParaRPr>
          </a:p>
          <a:p>
            <a:pPr>
              <a:spcBef>
                <a:spcPct val="50000"/>
              </a:spcBef>
            </a:pPr>
            <a:r>
              <a:rPr lang="zh-CN" altLang="en-US" sz="3200" dirty="0">
                <a:latin typeface="Arial" panose="020B0604020202020204" pitchFamily="34" charset="0"/>
                <a:ea typeface="宋体" panose="02010600030101010101" pitchFamily="2" charset="-122"/>
                <a:sym typeface="+mn-ea"/>
              </a:rPr>
              <a:t>（</a:t>
            </a:r>
            <a:r>
              <a:rPr lang="en-US" altLang="zh-CN" sz="3200" dirty="0">
                <a:latin typeface="Arial" panose="020B0604020202020204" pitchFamily="34" charset="0"/>
                <a:ea typeface="宋体" panose="02010600030101010101" pitchFamily="2" charset="-122"/>
                <a:sym typeface="+mn-ea"/>
              </a:rPr>
              <a:t>3</a:t>
            </a:r>
            <a:r>
              <a:rPr lang="zh-CN" altLang="en-US" sz="3200" dirty="0">
                <a:latin typeface="Arial" panose="020B0604020202020204" pitchFamily="34" charset="0"/>
                <a:ea typeface="宋体" panose="02010600030101010101" pitchFamily="2" charset="-122"/>
                <a:sym typeface="+mn-ea"/>
              </a:rPr>
              <a:t>）其他：感染、肝肾综合征、肝肺综合征、电解质和酸碱平衡紊乱、肝癌</a:t>
            </a:r>
            <a:endParaRPr lang="zh-CN" altLang="en-US" sz="3200" dirty="0">
              <a:latin typeface="Arial" panose="020B0604020202020204" pitchFamily="34" charset="0"/>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8" name="Text Box 6"/>
          <p:cNvSpPr txBox="1"/>
          <p:nvPr/>
        </p:nvSpPr>
        <p:spPr>
          <a:xfrm>
            <a:off x="1371600" y="1524000"/>
            <a:ext cx="9556115" cy="4276725"/>
          </a:xfrm>
          <a:prstGeom prst="rect">
            <a:avLst/>
          </a:prstGeom>
          <a:noFill/>
          <a:ln w="9525">
            <a:noFill/>
          </a:ln>
        </p:spPr>
        <p:txBody>
          <a:bodyPr wrap="square">
            <a:spAutoFit/>
          </a:bodyPr>
          <a:p>
            <a:pPr>
              <a:spcBef>
                <a:spcPct val="30000"/>
              </a:spcBef>
            </a:pPr>
            <a:r>
              <a:rPr lang="zh-CN" altLang="en-US" sz="3200" b="1" dirty="0">
                <a:latin typeface="Arial" panose="020B0604020202020204" pitchFamily="34" charset="0"/>
                <a:ea typeface="宋体" panose="02010600030101010101" pitchFamily="2" charset="-122"/>
              </a:rPr>
              <a:t>（三）实验室及其他检查</a:t>
            </a:r>
            <a:endParaRPr lang="zh-CN" altLang="en-US" sz="3200" dirty="0">
              <a:latin typeface="Arial" panose="020B0604020202020204" pitchFamily="34" charset="0"/>
              <a:ea typeface="宋体" panose="02010600030101010101" pitchFamily="2" charset="-122"/>
            </a:endParaRPr>
          </a:p>
          <a:p>
            <a:pPr>
              <a:spcBef>
                <a:spcPct val="50000"/>
              </a:spcBef>
            </a:pPr>
            <a:r>
              <a:rPr lang="en-US" altLang="zh-CN" sz="3200" dirty="0">
                <a:latin typeface="Arial" panose="020B0604020202020204" pitchFamily="34" charset="0"/>
                <a:ea typeface="宋体" panose="02010600030101010101" pitchFamily="2" charset="-122"/>
              </a:rPr>
              <a:t>1</a:t>
            </a:r>
            <a:r>
              <a:rPr lang="zh-CN" altLang="en-US" sz="3200" dirty="0">
                <a:latin typeface="Arial" panose="020B0604020202020204" pitchFamily="34" charset="0"/>
                <a:ea typeface="宋体" panose="02010600030101010101" pitchFamily="2" charset="-122"/>
              </a:rPr>
              <a:t>．血、尿、大便常规</a:t>
            </a:r>
            <a:endParaRPr lang="zh-CN" altLang="en-US" sz="3200" dirty="0">
              <a:latin typeface="Arial" panose="020B0604020202020204" pitchFamily="34" charset="0"/>
              <a:ea typeface="宋体" panose="02010600030101010101" pitchFamily="2" charset="-122"/>
            </a:endParaRPr>
          </a:p>
          <a:p>
            <a:pPr>
              <a:spcBef>
                <a:spcPct val="50000"/>
              </a:spcBef>
            </a:pPr>
            <a:r>
              <a:rPr lang="en-US" altLang="zh-CN" sz="3200" dirty="0">
                <a:latin typeface="Arial" panose="020B0604020202020204" pitchFamily="34" charset="0"/>
                <a:ea typeface="宋体" panose="02010600030101010101" pitchFamily="2" charset="-122"/>
              </a:rPr>
              <a:t>2</a:t>
            </a:r>
            <a:r>
              <a:rPr lang="zh-CN" altLang="en-US" sz="3200" dirty="0">
                <a:latin typeface="Arial" panose="020B0604020202020204" pitchFamily="34" charset="0"/>
                <a:ea typeface="宋体" panose="02010600030101010101" pitchFamily="2" charset="-122"/>
              </a:rPr>
              <a:t>．肝功能检查  失代偿期异常。</a:t>
            </a:r>
            <a:endParaRPr lang="zh-CN" altLang="en-US" sz="3200" dirty="0">
              <a:latin typeface="Arial" panose="020B0604020202020204" pitchFamily="34" charset="0"/>
              <a:ea typeface="宋体" panose="02010600030101010101" pitchFamily="2" charset="-122"/>
            </a:endParaRPr>
          </a:p>
          <a:p>
            <a:pPr>
              <a:spcBef>
                <a:spcPct val="50000"/>
              </a:spcBef>
            </a:pPr>
            <a:r>
              <a:rPr lang="en-US" altLang="zh-CN" sz="3200" dirty="0">
                <a:latin typeface="Arial" panose="020B0604020202020204" pitchFamily="34" charset="0"/>
                <a:ea typeface="宋体" panose="02010600030101010101" pitchFamily="2" charset="-122"/>
              </a:rPr>
              <a:t>3</a:t>
            </a:r>
            <a:r>
              <a:rPr lang="zh-CN" altLang="en-US" sz="3200" dirty="0">
                <a:latin typeface="Arial" panose="020B0604020202020204" pitchFamily="34" charset="0"/>
                <a:ea typeface="宋体" panose="02010600030101010101" pitchFamily="2" charset="-122"/>
              </a:rPr>
              <a:t>．血生化检查  白蛋白降低、凝血酶原时间延长等。</a:t>
            </a:r>
            <a:endParaRPr lang="zh-CN" altLang="en-US" sz="3200" dirty="0">
              <a:latin typeface="Arial" panose="020B0604020202020204" pitchFamily="34" charset="0"/>
              <a:ea typeface="宋体" panose="02010600030101010101" pitchFamily="2" charset="-122"/>
            </a:endParaRPr>
          </a:p>
          <a:p>
            <a:pPr>
              <a:spcBef>
                <a:spcPct val="50000"/>
              </a:spcBef>
            </a:pPr>
            <a:r>
              <a:rPr lang="en-US" altLang="zh-CN" sz="3200" dirty="0">
                <a:latin typeface="Arial" panose="020B0604020202020204" pitchFamily="34" charset="0"/>
                <a:ea typeface="宋体" panose="02010600030101010101" pitchFamily="2" charset="-122"/>
              </a:rPr>
              <a:t>4</a:t>
            </a:r>
            <a:r>
              <a:rPr lang="zh-CN" altLang="en-US" sz="3200" dirty="0">
                <a:latin typeface="Arial" panose="020B0604020202020204" pitchFamily="34" charset="0"/>
                <a:ea typeface="宋体" panose="02010600030101010101" pitchFamily="2" charset="-122"/>
              </a:rPr>
              <a:t>．腹水检查  一般为漏出液。</a:t>
            </a:r>
            <a:endParaRPr lang="zh-CN" altLang="en-US" sz="3200" dirty="0">
              <a:latin typeface="Arial" panose="020B0604020202020204" pitchFamily="34" charset="0"/>
              <a:ea typeface="宋体" panose="02010600030101010101" pitchFamily="2" charset="-122"/>
            </a:endParaRPr>
          </a:p>
          <a:p>
            <a:pPr>
              <a:spcBef>
                <a:spcPct val="50000"/>
              </a:spcBef>
            </a:pPr>
            <a:r>
              <a:rPr lang="en-US" altLang="zh-CN" sz="3200" dirty="0">
                <a:latin typeface="Arial" panose="020B0604020202020204" pitchFamily="34" charset="0"/>
                <a:ea typeface="宋体" panose="02010600030101010101" pitchFamily="2" charset="-122"/>
              </a:rPr>
              <a:t>5</a:t>
            </a:r>
            <a:r>
              <a:rPr lang="zh-CN" altLang="en-US" sz="3200" dirty="0">
                <a:latin typeface="Arial" panose="020B0604020202020204" pitchFamily="34" charset="0"/>
                <a:ea typeface="宋体" panose="02010600030101010101" pitchFamily="2" charset="-122"/>
              </a:rPr>
              <a:t>．肝穿刺活组织检查  具有确诊价值。</a:t>
            </a:r>
            <a:endParaRPr lang="zh-CN" altLang="en-US" sz="32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4213" name="Picture 15" descr="bingxingganyan_feichuanci"/>
          <p:cNvPicPr>
            <a:picLocks noChangeAspect="1"/>
          </p:cNvPicPr>
          <p:nvPr/>
        </p:nvPicPr>
        <p:blipFill>
          <a:blip r:embed="rId1"/>
          <a:stretch>
            <a:fillRect/>
          </a:stretch>
        </p:blipFill>
        <p:spPr>
          <a:xfrm>
            <a:off x="2556510" y="1193800"/>
            <a:ext cx="8578850" cy="5187950"/>
          </a:xfrm>
          <a:prstGeom prst="rect">
            <a:avLst/>
          </a:prstGeom>
          <a:noFill/>
          <a:ln w="9525">
            <a:noFill/>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6" name="Text Box 6"/>
          <p:cNvSpPr txBox="1"/>
          <p:nvPr/>
        </p:nvSpPr>
        <p:spPr>
          <a:xfrm>
            <a:off x="1485900" y="1174115"/>
            <a:ext cx="10008870" cy="4274185"/>
          </a:xfrm>
          <a:prstGeom prst="rect">
            <a:avLst/>
          </a:prstGeom>
          <a:noFill/>
          <a:ln w="9525">
            <a:noFill/>
          </a:ln>
        </p:spPr>
        <p:txBody>
          <a:bodyPr wrap="square">
            <a:spAutoFit/>
          </a:bodyPr>
          <a:p>
            <a:pPr>
              <a:lnSpc>
                <a:spcPct val="130000"/>
              </a:lnSpc>
              <a:spcBef>
                <a:spcPct val="50000"/>
              </a:spcBef>
            </a:pPr>
            <a:r>
              <a:rPr lang="zh-CN" altLang="en-US" sz="3200" b="1" dirty="0">
                <a:latin typeface="Arial" panose="020B0604020202020204" pitchFamily="34" charset="0"/>
                <a:ea typeface="宋体" panose="02010600030101010101" pitchFamily="2" charset="-122"/>
              </a:rPr>
              <a:t>（四）诊断要点</a:t>
            </a:r>
            <a:endParaRPr lang="zh-CN" altLang="en-US" sz="3200" b="1" dirty="0">
              <a:latin typeface="Arial" panose="020B0604020202020204" pitchFamily="34" charset="0"/>
              <a:ea typeface="宋体" panose="02010600030101010101" pitchFamily="2" charset="-122"/>
            </a:endParaRPr>
          </a:p>
          <a:p>
            <a:pPr>
              <a:lnSpc>
                <a:spcPct val="130000"/>
              </a:lnSpc>
              <a:spcBef>
                <a:spcPct val="50000"/>
              </a:spcBef>
            </a:pPr>
            <a:r>
              <a:rPr lang="zh-CN" altLang="en-US" sz="2400" dirty="0">
                <a:latin typeface="Arial" panose="020B0604020202020204" pitchFamily="34" charset="0"/>
                <a:ea typeface="宋体" panose="02010600030101010101" pitchFamily="2" charset="-122"/>
              </a:rPr>
              <a:t>1.病毒性肝炎特别乙型及丙型肝炎史、血吸虫病、酗酒及营养失调等病史。</a:t>
            </a:r>
            <a:endParaRPr lang="zh-CN" altLang="en-US" sz="2400" dirty="0">
              <a:latin typeface="Arial" panose="020B0604020202020204" pitchFamily="34" charset="0"/>
              <a:ea typeface="宋体" panose="02010600030101010101" pitchFamily="2" charset="-122"/>
            </a:endParaRPr>
          </a:p>
          <a:p>
            <a:pPr>
              <a:lnSpc>
                <a:spcPct val="130000"/>
              </a:lnSpc>
              <a:spcBef>
                <a:spcPct val="50000"/>
              </a:spcBef>
            </a:pPr>
            <a:r>
              <a:rPr lang="zh-CN" altLang="en-US" sz="2400" dirty="0">
                <a:latin typeface="Arial" panose="020B0604020202020204" pitchFamily="34" charset="0"/>
                <a:ea typeface="宋体" panose="02010600030101010101" pitchFamily="2" charset="-122"/>
              </a:rPr>
              <a:t>2.肝脏可稍大，晚期常缩小、质地变硬、表面不平。</a:t>
            </a:r>
            <a:endParaRPr lang="zh-CN" altLang="en-US" sz="2400" dirty="0">
              <a:latin typeface="Arial" panose="020B0604020202020204" pitchFamily="34" charset="0"/>
              <a:ea typeface="宋体" panose="02010600030101010101" pitchFamily="2" charset="-122"/>
            </a:endParaRPr>
          </a:p>
          <a:p>
            <a:pPr>
              <a:lnSpc>
                <a:spcPct val="130000"/>
              </a:lnSpc>
              <a:spcBef>
                <a:spcPct val="50000"/>
              </a:spcBef>
            </a:pPr>
            <a:r>
              <a:rPr lang="zh-CN" altLang="en-US" sz="2400" dirty="0">
                <a:latin typeface="Arial" panose="020B0604020202020204" pitchFamily="34" charset="0"/>
                <a:ea typeface="宋体" panose="02010600030101010101" pitchFamily="2" charset="-122"/>
              </a:rPr>
              <a:t>3.肝功能减退的临床表现。</a:t>
            </a:r>
            <a:endParaRPr lang="zh-CN" altLang="en-US" sz="2400" dirty="0">
              <a:latin typeface="Arial" panose="020B0604020202020204" pitchFamily="34" charset="0"/>
              <a:ea typeface="宋体" panose="02010600030101010101" pitchFamily="2" charset="-122"/>
            </a:endParaRPr>
          </a:p>
          <a:p>
            <a:pPr>
              <a:lnSpc>
                <a:spcPct val="130000"/>
              </a:lnSpc>
              <a:spcBef>
                <a:spcPct val="50000"/>
              </a:spcBef>
            </a:pPr>
            <a:r>
              <a:rPr lang="zh-CN" altLang="en-US" sz="2400" dirty="0">
                <a:latin typeface="Arial" panose="020B0604020202020204" pitchFamily="34" charset="0"/>
                <a:ea typeface="宋体" panose="02010600030101010101" pitchFamily="2" charset="-122"/>
              </a:rPr>
              <a:t>4.门静脉高压的临床表现。</a:t>
            </a:r>
            <a:endParaRPr lang="zh-CN" altLang="en-US" sz="2400" dirty="0">
              <a:latin typeface="Arial" panose="020B0604020202020204" pitchFamily="34" charset="0"/>
              <a:ea typeface="宋体" panose="02010600030101010101" pitchFamily="2" charset="-122"/>
            </a:endParaRPr>
          </a:p>
          <a:p>
            <a:pPr>
              <a:lnSpc>
                <a:spcPct val="130000"/>
              </a:lnSpc>
              <a:spcBef>
                <a:spcPct val="50000"/>
              </a:spcBef>
            </a:pPr>
            <a:r>
              <a:rPr lang="zh-CN" altLang="en-US" sz="2400" dirty="0">
                <a:latin typeface="Arial" panose="020B0604020202020204" pitchFamily="34" charset="0"/>
                <a:ea typeface="宋体" panose="02010600030101010101" pitchFamily="2" charset="-122"/>
              </a:rPr>
              <a:t>5.肝活检病理有假小叶形成可以确诊。</a:t>
            </a:r>
            <a:r>
              <a:rPr lang="zh-CN" altLang="en-US" sz="3200" dirty="0">
                <a:solidFill>
                  <a:srgbClr val="FFFF00"/>
                </a:solidFill>
                <a:latin typeface="Arial" panose="020B0604020202020204" pitchFamily="34" charset="0"/>
                <a:ea typeface="宋体" panose="02010600030101010101" pitchFamily="2" charset="-122"/>
              </a:rPr>
              <a:t> </a:t>
            </a:r>
            <a:endParaRPr lang="zh-CN" altLang="en-US" sz="3200" dirty="0">
              <a:solidFill>
                <a:srgbClr val="FFFF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60" name="Text Box 6"/>
          <p:cNvSpPr txBox="1"/>
          <p:nvPr/>
        </p:nvSpPr>
        <p:spPr>
          <a:xfrm>
            <a:off x="1371600" y="1524000"/>
            <a:ext cx="9631045" cy="4423410"/>
          </a:xfrm>
          <a:prstGeom prst="rect">
            <a:avLst/>
          </a:prstGeom>
          <a:noFill/>
          <a:ln w="9525">
            <a:noFill/>
          </a:ln>
        </p:spPr>
        <p:txBody>
          <a:bodyPr wrap="square">
            <a:spAutoFit/>
          </a:bodyPr>
          <a:p>
            <a:pPr>
              <a:lnSpc>
                <a:spcPct val="130000"/>
              </a:lnSpc>
              <a:spcBef>
                <a:spcPct val="50000"/>
              </a:spcBef>
            </a:pPr>
            <a:r>
              <a:rPr lang="zh-CN" altLang="en-US" sz="3200" b="1" dirty="0">
                <a:latin typeface="Arial" panose="020B0604020202020204" pitchFamily="34" charset="0"/>
                <a:ea typeface="宋体" panose="02010600030101010101" pitchFamily="2" charset="-122"/>
              </a:rPr>
              <a:t>（五）治疗要点</a:t>
            </a:r>
            <a:endParaRPr lang="zh-CN" altLang="en-US" sz="3200" b="1" dirty="0">
              <a:latin typeface="Arial" panose="020B0604020202020204" pitchFamily="34" charset="0"/>
              <a:ea typeface="宋体" panose="02010600030101010101" pitchFamily="2" charset="-122"/>
            </a:endParaRPr>
          </a:p>
          <a:p>
            <a:pPr>
              <a:lnSpc>
                <a:spcPct val="130000"/>
              </a:lnSpc>
              <a:spcBef>
                <a:spcPct val="50000"/>
              </a:spcBef>
            </a:pPr>
            <a:r>
              <a:rPr lang="zh-CN" altLang="en-US" sz="3200" dirty="0">
                <a:highlight>
                  <a:srgbClr val="FFFF00"/>
                </a:highlight>
                <a:latin typeface="Arial" panose="020B0604020202020204" pitchFamily="34" charset="0"/>
                <a:ea typeface="宋体" panose="02010600030101010101" pitchFamily="2" charset="-122"/>
              </a:rPr>
              <a:t>治疗原则：</a:t>
            </a:r>
            <a:r>
              <a:rPr lang="zh-CN" altLang="en-US" sz="3200" dirty="0">
                <a:latin typeface="Arial" panose="020B0604020202020204" pitchFamily="34" charset="0"/>
                <a:ea typeface="宋体" panose="02010600030101010101" pitchFamily="2" charset="-122"/>
              </a:rPr>
              <a:t>早期诊断，针对病因给予相应处理，进行保肝和支持治疗 。</a:t>
            </a:r>
            <a:endParaRPr lang="zh-CN" altLang="en-US" sz="3200" dirty="0">
              <a:latin typeface="Arial" panose="020B0604020202020204" pitchFamily="34" charset="0"/>
              <a:ea typeface="宋体" panose="02010600030101010101" pitchFamily="2" charset="-122"/>
            </a:endParaRPr>
          </a:p>
          <a:p>
            <a:pPr>
              <a:lnSpc>
                <a:spcPct val="130000"/>
              </a:lnSpc>
              <a:spcBef>
                <a:spcPct val="50000"/>
              </a:spcBef>
            </a:pPr>
            <a:r>
              <a:rPr lang="zh-CN" altLang="en-US" sz="3200" dirty="0">
                <a:highlight>
                  <a:srgbClr val="FFFF00"/>
                </a:highlight>
                <a:latin typeface="Arial" panose="020B0604020202020204" pitchFamily="34" charset="0"/>
                <a:ea typeface="宋体" panose="02010600030101010101" pitchFamily="2" charset="-122"/>
              </a:rPr>
              <a:t>治疗方法：</a:t>
            </a:r>
            <a:r>
              <a:rPr lang="zh-CN" altLang="en-US" sz="3200" dirty="0">
                <a:latin typeface="Arial" panose="020B0604020202020204" pitchFamily="34" charset="0"/>
                <a:ea typeface="宋体" panose="02010600030101010101" pitchFamily="2" charset="-122"/>
              </a:rPr>
              <a:t>保证休息、适宜饮食、加强营养、抗纤维化治疗、腹水治疗、并发症治疗、门静脉高压症手术治疗、肝移植等。</a:t>
            </a:r>
            <a:r>
              <a:rPr lang="zh-CN" altLang="en-US" sz="3200" dirty="0">
                <a:solidFill>
                  <a:srgbClr val="FFFF00"/>
                </a:solidFill>
                <a:latin typeface="Arial" panose="020B0604020202020204" pitchFamily="34" charset="0"/>
                <a:ea typeface="宋体" panose="02010600030101010101" pitchFamily="2" charset="-122"/>
              </a:rPr>
              <a:t> </a:t>
            </a:r>
            <a:endParaRPr lang="zh-CN" altLang="en-US" sz="3200" dirty="0">
              <a:solidFill>
                <a:srgbClr val="FFFF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标题 1"/>
          <p:cNvSpPr>
            <a:spLocks noGrp="1"/>
          </p:cNvSpPr>
          <p:nvPr>
            <p:ph type="title"/>
          </p:nvPr>
        </p:nvSpPr>
        <p:spPr>
          <a:xfrm>
            <a:off x="176530" y="-78740"/>
            <a:ext cx="10515600" cy="929640"/>
          </a:xfrm>
        </p:spPr>
        <p:txBody>
          <a:bodyPr vert="horz" wrap="square" lIns="91440" tIns="45720" rIns="91440" bIns="45720" anchor="ctr" anchorCtr="0"/>
          <a:p>
            <a:pPr eaLnBrk="1" hangingPunct="1"/>
            <a:r>
              <a:rPr lang="zh-CN" altLang="zh-CN" dirty="0">
                <a:ea typeface="宋体" panose="02010600030101010101" pitchFamily="2" charset="-122"/>
              </a:rPr>
              <a:t>一般治疗</a:t>
            </a:r>
            <a:endParaRPr lang="zh-CN" altLang="zh-CN" dirty="0">
              <a:ea typeface="宋体" panose="02010600030101010101" pitchFamily="2" charset="-122"/>
            </a:endParaRPr>
          </a:p>
        </p:txBody>
      </p:sp>
      <p:sp>
        <p:nvSpPr>
          <p:cNvPr id="97283" name="内容占位符 2"/>
          <p:cNvSpPr>
            <a:spLocks noGrp="1"/>
          </p:cNvSpPr>
          <p:nvPr>
            <p:ph idx="1"/>
          </p:nvPr>
        </p:nvSpPr>
        <p:spPr>
          <a:xfrm>
            <a:off x="479425" y="937895"/>
            <a:ext cx="10515600" cy="4351338"/>
          </a:xfrm>
        </p:spPr>
        <p:txBody>
          <a:bodyPr vert="horz" wrap="square" lIns="91440" tIns="45720" rIns="91440" bIns="45720" anchor="t" anchorCtr="0"/>
          <a:p>
            <a:pPr marL="0" indent="0" eaLnBrk="1" hangingPunct="1">
              <a:spcBef>
                <a:spcPct val="50000"/>
              </a:spcBef>
              <a:buNone/>
            </a:pPr>
            <a:r>
              <a:rPr lang="en-US" altLang="zh-CN" dirty="0">
                <a:solidFill>
                  <a:schemeClr val="tx1"/>
                </a:solidFill>
                <a:ea typeface="宋体" panose="02010600030101010101" pitchFamily="2" charset="-122"/>
              </a:rPr>
              <a:t>1</a:t>
            </a:r>
            <a:r>
              <a:rPr lang="zh-CN" altLang="en-US" dirty="0">
                <a:solidFill>
                  <a:schemeClr val="tx1"/>
                </a:solidFill>
                <a:ea typeface="宋体" panose="02010600030101010101" pitchFamily="2" charset="-122"/>
              </a:rPr>
              <a:t>．饮食护理    高热量、高蛋白、高维生素、易消化饮食。腹水时低盐限水饮食。忌烟酒，禁用损害肝脏药物。</a:t>
            </a:r>
            <a:endParaRPr lang="zh-CN" altLang="en-US" dirty="0">
              <a:solidFill>
                <a:schemeClr val="tx1"/>
              </a:solidFill>
              <a:ea typeface="宋体" panose="02010600030101010101" pitchFamily="2" charset="-122"/>
            </a:endParaRPr>
          </a:p>
          <a:p>
            <a:pPr marL="0" indent="0" eaLnBrk="1" hangingPunct="1">
              <a:spcBef>
                <a:spcPct val="50000"/>
              </a:spcBef>
              <a:buNone/>
            </a:pPr>
            <a:r>
              <a:rPr lang="en-US" altLang="zh-CN" dirty="0">
                <a:solidFill>
                  <a:schemeClr val="tx1"/>
                </a:solidFill>
                <a:ea typeface="宋体" panose="02010600030101010101" pitchFamily="2" charset="-122"/>
              </a:rPr>
              <a:t>2</a:t>
            </a:r>
            <a:r>
              <a:rPr lang="zh-CN" altLang="en-US" dirty="0">
                <a:solidFill>
                  <a:schemeClr val="tx1"/>
                </a:solidFill>
                <a:ea typeface="宋体" panose="02010600030101010101" pitchFamily="2" charset="-122"/>
              </a:rPr>
              <a:t>．静脉补充营养  </a:t>
            </a:r>
            <a:endParaRPr lang="zh-CN" altLang="en-US" dirty="0">
              <a:solidFill>
                <a:schemeClr val="tx1"/>
              </a:solidFill>
              <a:ea typeface="宋体" panose="02010600030101010101" pitchFamily="2" charset="-122"/>
            </a:endParaRPr>
          </a:p>
          <a:p>
            <a:pPr marL="0" indent="0" eaLnBrk="1" hangingPunct="1">
              <a:spcBef>
                <a:spcPct val="50000"/>
              </a:spcBef>
              <a:buNone/>
            </a:pPr>
            <a:r>
              <a:rPr lang="en-US" altLang="zh-CN" dirty="0">
                <a:solidFill>
                  <a:schemeClr val="tx1"/>
                </a:solidFill>
                <a:ea typeface="宋体" panose="02010600030101010101" pitchFamily="2" charset="-122"/>
              </a:rPr>
              <a:t>3</a:t>
            </a:r>
            <a:r>
              <a:rPr lang="zh-CN" altLang="en-US" dirty="0">
                <a:solidFill>
                  <a:schemeClr val="tx1"/>
                </a:solidFill>
                <a:ea typeface="宋体" panose="02010600030101010101" pitchFamily="2" charset="-122"/>
              </a:rPr>
              <a:t>．监测营养状况</a:t>
            </a:r>
            <a:endParaRPr lang="zh-CN" altLang="en-US" dirty="0">
              <a:solidFill>
                <a:schemeClr val="tx1"/>
              </a:solidFill>
              <a:ea typeface="宋体" panose="02010600030101010101" pitchFamily="2" charset="-122"/>
            </a:endParaRPr>
          </a:p>
          <a:p>
            <a:pPr marL="0" indent="0" eaLnBrk="1" hangingPunct="1"/>
            <a:endParaRPr lang="zh-CN" altLang="en-US" dirty="0">
              <a:solidFill>
                <a:schemeClr val="tx1"/>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标题 1"/>
          <p:cNvSpPr>
            <a:spLocks noGrp="1"/>
          </p:cNvSpPr>
          <p:nvPr>
            <p:ph type="title"/>
          </p:nvPr>
        </p:nvSpPr>
        <p:spPr>
          <a:xfrm>
            <a:off x="92075" y="62865"/>
            <a:ext cx="10515600" cy="759460"/>
          </a:xfrm>
        </p:spPr>
        <p:txBody>
          <a:bodyPr vert="horz" wrap="square" lIns="91440" tIns="45720" rIns="91440" bIns="45720" anchor="ctr" anchorCtr="0"/>
          <a:p>
            <a:pPr eaLnBrk="1" hangingPunct="1"/>
            <a:r>
              <a:rPr lang="zh-CN" altLang="en-US" dirty="0">
                <a:ea typeface="宋体" panose="02010600030101010101" pitchFamily="2" charset="-122"/>
              </a:rPr>
              <a:t>药物治疗</a:t>
            </a:r>
            <a:endParaRPr lang="zh-CN" altLang="en-US" dirty="0">
              <a:ea typeface="宋体" panose="02010600030101010101" pitchFamily="2" charset="-122"/>
            </a:endParaRPr>
          </a:p>
        </p:txBody>
      </p:sp>
      <p:sp>
        <p:nvSpPr>
          <p:cNvPr id="98307" name="内容占位符 2"/>
          <p:cNvSpPr>
            <a:spLocks noGrp="1"/>
          </p:cNvSpPr>
          <p:nvPr>
            <p:ph idx="1"/>
          </p:nvPr>
        </p:nvSpPr>
        <p:spPr>
          <a:xfrm>
            <a:off x="252730" y="1069975"/>
            <a:ext cx="10515600" cy="4351338"/>
          </a:xfrm>
        </p:spPr>
        <p:txBody>
          <a:bodyPr vert="horz" wrap="square" lIns="91440" tIns="45720" rIns="91440" bIns="45720" anchor="t" anchorCtr="0"/>
          <a:p>
            <a:pPr eaLnBrk="1" hangingPunct="1"/>
            <a:r>
              <a:rPr lang="zh-CN" altLang="en-US" dirty="0">
                <a:ea typeface="宋体" panose="02010600030101010101" pitchFamily="2" charset="-122"/>
              </a:rPr>
              <a:t>补充维生素C、E及B等各种维生素，改善肝细胞代谢，保护肝细胞的药物如肝泰乐、维丙肝、肝宁、肌苷等。10％葡萄糖液内加入维生素C、B6、氯化钾、可溶性胰岛素。可适当选择中药治疗。</a:t>
            </a:r>
            <a:endParaRPr lang="zh-CN" altLang="en-US"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标题 1"/>
          <p:cNvSpPr>
            <a:spLocks noGrp="1"/>
          </p:cNvSpPr>
          <p:nvPr>
            <p:ph type="title"/>
          </p:nvPr>
        </p:nvSpPr>
        <p:spPr>
          <a:xfrm>
            <a:off x="328295" y="0"/>
            <a:ext cx="10515600" cy="1004570"/>
          </a:xfrm>
        </p:spPr>
        <p:txBody>
          <a:bodyPr vert="horz" wrap="square" lIns="91440" tIns="45720" rIns="91440" bIns="45720" anchor="ctr" anchorCtr="0"/>
          <a:p>
            <a:pPr eaLnBrk="1" hangingPunct="1"/>
            <a:r>
              <a:rPr lang="zh-CN" altLang="en-US" dirty="0">
                <a:ea typeface="宋体" panose="02010600030101010101" pitchFamily="2" charset="-122"/>
              </a:rPr>
              <a:t>腹水治疗</a:t>
            </a:r>
            <a:endParaRPr lang="zh-CN" altLang="en-US" dirty="0">
              <a:ea typeface="宋体" panose="02010600030101010101" pitchFamily="2" charset="-122"/>
            </a:endParaRPr>
          </a:p>
        </p:txBody>
      </p:sp>
      <p:sp>
        <p:nvSpPr>
          <p:cNvPr id="99331" name="内容占位符 2"/>
          <p:cNvSpPr>
            <a:spLocks noGrp="1"/>
          </p:cNvSpPr>
          <p:nvPr>
            <p:ph idx="1"/>
          </p:nvPr>
        </p:nvSpPr>
        <p:spPr/>
        <p:txBody>
          <a:bodyPr vert="horz" wrap="square" lIns="91440" tIns="45720" rIns="91440" bIns="45720" anchor="t" anchorCtr="0"/>
          <a:p>
            <a:pPr marL="0" indent="0" eaLnBrk="1" hangingPunct="1">
              <a:lnSpc>
                <a:spcPct val="120000"/>
              </a:lnSpc>
              <a:spcBef>
                <a:spcPct val="0"/>
              </a:spcBef>
              <a:buNone/>
            </a:pPr>
            <a:r>
              <a:rPr lang="zh-CN" altLang="en-US" dirty="0">
                <a:solidFill>
                  <a:schemeClr val="tx1"/>
                </a:solidFill>
                <a:ea typeface="宋体" panose="02010600030101010101" pitchFamily="2" charset="-122"/>
              </a:rPr>
              <a:t>▲限制钠、水的摄入：限制盐在</a:t>
            </a:r>
            <a:r>
              <a:rPr lang="en-US" altLang="zh-CN" dirty="0">
                <a:solidFill>
                  <a:schemeClr val="tx1"/>
                </a:solidFill>
                <a:ea typeface="宋体" panose="02010600030101010101" pitchFamily="2" charset="-122"/>
              </a:rPr>
              <a:t>1</a:t>
            </a:r>
            <a:r>
              <a:rPr lang="zh-CN" altLang="en-US" dirty="0">
                <a:solidFill>
                  <a:schemeClr val="tx1"/>
                </a:solidFill>
                <a:ea typeface="宋体" panose="02010600030101010101" pitchFamily="2" charset="-122"/>
              </a:rPr>
              <a:t>～</a:t>
            </a:r>
            <a:r>
              <a:rPr lang="en-US" altLang="zh-CN" dirty="0">
                <a:solidFill>
                  <a:schemeClr val="tx1"/>
                </a:solidFill>
                <a:ea typeface="宋体" panose="02010600030101010101" pitchFamily="2" charset="-122"/>
              </a:rPr>
              <a:t>2g/d</a:t>
            </a:r>
            <a:r>
              <a:rPr lang="zh-CN" altLang="en-US" dirty="0">
                <a:solidFill>
                  <a:schemeClr val="tx1"/>
                </a:solidFill>
                <a:ea typeface="宋体" panose="02010600030101010101" pitchFamily="2" charset="-122"/>
              </a:rPr>
              <a:t>，限制水在</a:t>
            </a:r>
            <a:r>
              <a:rPr lang="en-US" altLang="zh-CN" dirty="0">
                <a:solidFill>
                  <a:schemeClr val="tx1"/>
                </a:solidFill>
                <a:ea typeface="宋体" panose="02010600030101010101" pitchFamily="2" charset="-122"/>
              </a:rPr>
              <a:t>1000ml/d</a:t>
            </a:r>
            <a:r>
              <a:rPr lang="zh-CN" altLang="en-US" dirty="0">
                <a:solidFill>
                  <a:schemeClr val="tx1"/>
                </a:solidFill>
                <a:ea typeface="宋体" panose="02010600030101010101" pitchFamily="2" charset="-122"/>
              </a:rPr>
              <a:t>左右。</a:t>
            </a:r>
            <a:endParaRPr lang="zh-CN" altLang="en-US" dirty="0">
              <a:solidFill>
                <a:schemeClr val="tx1"/>
              </a:solidFill>
              <a:ea typeface="宋体" panose="02010600030101010101" pitchFamily="2" charset="-122"/>
            </a:endParaRPr>
          </a:p>
          <a:p>
            <a:pPr marL="0" indent="0" eaLnBrk="1" hangingPunct="1">
              <a:lnSpc>
                <a:spcPct val="120000"/>
              </a:lnSpc>
              <a:spcBef>
                <a:spcPct val="0"/>
              </a:spcBef>
              <a:buNone/>
            </a:pPr>
            <a:r>
              <a:rPr lang="zh-CN" altLang="en-US" dirty="0">
                <a:solidFill>
                  <a:schemeClr val="tx1"/>
                </a:solidFill>
                <a:ea typeface="宋体" panose="02010600030101010101" pitchFamily="2" charset="-122"/>
              </a:rPr>
              <a:t>▲增加钠、水的排泄：利尿、导泻、腹腔穿刺放腹水。</a:t>
            </a:r>
            <a:endParaRPr lang="zh-CN" altLang="en-US" dirty="0">
              <a:solidFill>
                <a:schemeClr val="tx1"/>
              </a:solidFill>
              <a:ea typeface="宋体" panose="02010600030101010101" pitchFamily="2" charset="-122"/>
            </a:endParaRPr>
          </a:p>
          <a:p>
            <a:pPr marL="0" indent="0" eaLnBrk="1" hangingPunct="1">
              <a:lnSpc>
                <a:spcPct val="120000"/>
              </a:lnSpc>
              <a:spcBef>
                <a:spcPct val="0"/>
              </a:spcBef>
              <a:buNone/>
            </a:pPr>
            <a:r>
              <a:rPr lang="zh-CN" altLang="en-US" dirty="0">
                <a:solidFill>
                  <a:schemeClr val="tx1"/>
                </a:solidFill>
                <a:ea typeface="宋体" panose="02010600030101010101" pitchFamily="2" charset="-122"/>
              </a:rPr>
              <a:t>▲提高血浆胶体渗透压</a:t>
            </a:r>
            <a:endParaRPr lang="zh-CN" altLang="en-US" dirty="0">
              <a:solidFill>
                <a:schemeClr val="tx1"/>
              </a:solidFill>
              <a:ea typeface="宋体" panose="02010600030101010101" pitchFamily="2" charset="-122"/>
            </a:endParaRPr>
          </a:p>
          <a:p>
            <a:pPr marL="0" indent="0" eaLnBrk="1" hangingPunct="1">
              <a:lnSpc>
                <a:spcPct val="120000"/>
              </a:lnSpc>
              <a:spcBef>
                <a:spcPct val="0"/>
              </a:spcBef>
              <a:buNone/>
            </a:pPr>
            <a:r>
              <a:rPr lang="zh-CN" altLang="en-US" dirty="0">
                <a:solidFill>
                  <a:schemeClr val="tx1"/>
                </a:solidFill>
                <a:ea typeface="宋体" panose="02010600030101010101" pitchFamily="2" charset="-122"/>
              </a:rPr>
              <a:t>▲腹水浓缩回输</a:t>
            </a:r>
            <a:endParaRPr lang="zh-CN" altLang="en-US" dirty="0">
              <a:solidFill>
                <a:schemeClr val="tx1"/>
              </a:solidFill>
              <a:ea typeface="宋体" panose="02010600030101010101" pitchFamily="2" charset="-122"/>
            </a:endParaRPr>
          </a:p>
          <a:p>
            <a:pPr marL="0" indent="0" eaLnBrk="1" hangingPunct="1"/>
            <a:endParaRPr lang="zh-CN" altLang="en-US"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11"/>
          <p:cNvSpPr txBox="1"/>
          <p:nvPr/>
        </p:nvSpPr>
        <p:spPr>
          <a:xfrm>
            <a:off x="545148" y="95250"/>
            <a:ext cx="3810000" cy="701675"/>
          </a:xfrm>
          <a:prstGeom prst="rect">
            <a:avLst/>
          </a:prstGeom>
          <a:noFill/>
          <a:ln w="9525">
            <a:noFill/>
          </a:ln>
        </p:spPr>
        <p:txBody>
          <a:bodyPr>
            <a:spAutoFit/>
          </a:bodyPr>
          <a:p>
            <a:pPr>
              <a:spcBef>
                <a:spcPct val="50000"/>
              </a:spcBef>
              <a:buFont typeface="Wingdings" panose="05000000000000000000" pitchFamily="2" charset="2"/>
            </a:pPr>
            <a:r>
              <a:rPr lang="zh-CN" altLang="en-US" sz="4000" b="1" dirty="0">
                <a:solidFill>
                  <a:srgbClr val="FF0000"/>
                </a:solidFill>
                <a:latin typeface="Arial" panose="020B0604020202020204" pitchFamily="34" charset="0"/>
                <a:ea typeface="宋体" panose="02010600030101010101" pitchFamily="2" charset="-122"/>
              </a:rPr>
              <a:t>学习目标</a:t>
            </a:r>
            <a:endParaRPr lang="zh-CN" altLang="en-US" sz="4000" b="1" dirty="0">
              <a:solidFill>
                <a:srgbClr val="FF0000"/>
              </a:solidFill>
              <a:latin typeface="Arial" panose="020B0604020202020204" pitchFamily="34" charset="0"/>
              <a:ea typeface="宋体" panose="02010600030101010101" pitchFamily="2" charset="-122"/>
            </a:endParaRPr>
          </a:p>
        </p:txBody>
      </p:sp>
      <p:sp>
        <p:nvSpPr>
          <p:cNvPr id="30737" name="Rectangle 17"/>
          <p:cNvSpPr/>
          <p:nvPr/>
        </p:nvSpPr>
        <p:spPr>
          <a:xfrm>
            <a:off x="523875" y="2068513"/>
            <a:ext cx="8620125" cy="2062162"/>
          </a:xfrm>
          <a:prstGeom prst="rect">
            <a:avLst/>
          </a:prstGeom>
          <a:noFill/>
          <a:ln w="9525">
            <a:noFill/>
          </a:ln>
        </p:spPr>
        <p:txBody>
          <a:bodyPr anchor="ctr" anchorCtr="0">
            <a:spAutoFit/>
          </a:bodyPr>
          <a:p>
            <a:pPr indent="333375">
              <a:buFont typeface="Wingdings" panose="05000000000000000000" pitchFamily="2" charset="2"/>
            </a:pPr>
            <a:r>
              <a:rPr lang="en-US" altLang="zh-CN" sz="3200" b="1" dirty="0">
                <a:latin typeface="Arial" panose="020B0604020202020204" pitchFamily="34" charset="0"/>
                <a:ea typeface="宋体" panose="02010600030101010101" pitchFamily="2" charset="-122"/>
              </a:rPr>
              <a:t>1</a:t>
            </a:r>
            <a:r>
              <a:rPr lang="zh-CN" altLang="en-US" sz="3200" b="1" dirty="0">
                <a:latin typeface="Arial" panose="020B0604020202020204" pitchFamily="34" charset="0"/>
                <a:ea typeface="宋体" panose="02010600030101010101" pitchFamily="2" charset="-122"/>
              </a:rPr>
              <a:t>．了解慢性胃炎的病因及机制。</a:t>
            </a:r>
            <a:endParaRPr lang="zh-CN" altLang="en-US" sz="3200" b="1" dirty="0">
              <a:latin typeface="Arial" panose="020B0604020202020204" pitchFamily="34" charset="0"/>
              <a:ea typeface="宋体" panose="02010600030101010101" pitchFamily="2" charset="-122"/>
            </a:endParaRPr>
          </a:p>
          <a:p>
            <a:pPr indent="333375">
              <a:buFont typeface="Wingdings" panose="05000000000000000000" pitchFamily="2" charset="2"/>
            </a:pPr>
            <a:r>
              <a:rPr lang="en-US" altLang="zh-CN" sz="3200" b="1" dirty="0">
                <a:latin typeface="Arial" panose="020B0604020202020204" pitchFamily="34" charset="0"/>
                <a:ea typeface="宋体" panose="02010600030101010101" pitchFamily="2" charset="-122"/>
              </a:rPr>
              <a:t>2</a:t>
            </a:r>
            <a:r>
              <a:rPr lang="zh-CN" altLang="en-US" sz="3200" b="1" dirty="0">
                <a:latin typeface="Arial" panose="020B0604020202020204" pitchFamily="34" charset="0"/>
                <a:ea typeface="宋体" panose="02010600030101010101" pitchFamily="2" charset="-122"/>
              </a:rPr>
              <a:t>．熟悉慢性胃炎的辅助检查。</a:t>
            </a:r>
            <a:endParaRPr lang="zh-CN" altLang="en-US" sz="3200" b="1" dirty="0">
              <a:latin typeface="Arial" panose="020B0604020202020204" pitchFamily="34" charset="0"/>
              <a:ea typeface="宋体" panose="02010600030101010101" pitchFamily="2" charset="-122"/>
            </a:endParaRPr>
          </a:p>
          <a:p>
            <a:pPr indent="333375">
              <a:buFont typeface="Wingdings" panose="05000000000000000000" pitchFamily="2" charset="2"/>
            </a:pPr>
            <a:r>
              <a:rPr lang="en-US" altLang="zh-CN" sz="3200" b="1" dirty="0">
                <a:latin typeface="Arial" panose="020B0604020202020204" pitchFamily="34" charset="0"/>
                <a:ea typeface="宋体" panose="02010600030101010101" pitchFamily="2" charset="-122"/>
              </a:rPr>
              <a:t>3</a:t>
            </a:r>
            <a:r>
              <a:rPr lang="zh-CN" altLang="en-US" sz="3200" b="1" dirty="0">
                <a:latin typeface="Arial" panose="020B0604020202020204" pitchFamily="34" charset="0"/>
                <a:ea typeface="宋体" panose="02010600030101010101" pitchFamily="2" charset="-122"/>
              </a:rPr>
              <a:t>．掌握慢性胃炎的临床表现及治疗。</a:t>
            </a:r>
            <a:endParaRPr lang="zh-CN" altLang="en-US" sz="3200" b="1" dirty="0">
              <a:latin typeface="Arial" panose="020B0604020202020204" pitchFamily="34" charset="0"/>
              <a:ea typeface="宋体" panose="02010600030101010101" pitchFamily="2" charset="-122"/>
            </a:endParaRPr>
          </a:p>
          <a:p>
            <a:pPr indent="333375">
              <a:buFont typeface="Wingdings" panose="05000000000000000000" pitchFamily="2" charset="2"/>
            </a:pPr>
            <a:endParaRPr lang="zh-CN" altLang="en-US" sz="32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737"/>
                                        </p:tgtEl>
                                        <p:attrNameLst>
                                          <p:attrName>style.visibility</p:attrName>
                                        </p:attrNameLst>
                                      </p:cBhvr>
                                      <p:to>
                                        <p:strVal val="visible"/>
                                      </p:to>
                                    </p:set>
                                    <p:animEffect transition="in" filter="dissolve">
                                      <p:cBhvr>
                                        <p:cTn id="7" dur="500"/>
                                        <p:tgtEl>
                                          <p:spTgt spid="30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6" name="Text Box 6"/>
          <p:cNvSpPr txBox="1"/>
          <p:nvPr/>
        </p:nvSpPr>
        <p:spPr>
          <a:xfrm>
            <a:off x="985520" y="1146175"/>
            <a:ext cx="10716260" cy="4225290"/>
          </a:xfrm>
          <a:prstGeom prst="rect">
            <a:avLst/>
          </a:prstGeom>
          <a:noFill/>
          <a:ln w="9525">
            <a:noFill/>
          </a:ln>
        </p:spPr>
        <p:txBody>
          <a:bodyPr wrap="square">
            <a:spAutoFit/>
          </a:bodyPr>
          <a:p>
            <a:pPr>
              <a:lnSpc>
                <a:spcPct val="120000"/>
              </a:lnSpc>
            </a:pPr>
            <a:r>
              <a:rPr lang="zh-CN" altLang="en-US" sz="3200" b="1" dirty="0">
                <a:latin typeface="Arial" panose="020B0604020202020204" pitchFamily="34" charset="0"/>
                <a:ea typeface="宋体" panose="02010600030101010101" pitchFamily="2" charset="-122"/>
              </a:rPr>
              <a:t>食管胃底静脉曲张破裂出血的治疗</a:t>
            </a:r>
            <a:endParaRPr lang="zh-CN" altLang="en-US" sz="3200" b="1" dirty="0">
              <a:latin typeface="Arial" panose="020B0604020202020204" pitchFamily="34" charset="0"/>
              <a:ea typeface="宋体" panose="02010600030101010101" pitchFamily="2" charset="-122"/>
            </a:endParaRPr>
          </a:p>
          <a:p>
            <a:pPr>
              <a:lnSpc>
                <a:spcPct val="120000"/>
              </a:lnSpc>
            </a:pPr>
            <a:r>
              <a:rPr lang="zh-CN" altLang="en-US" sz="3200" b="1" dirty="0">
                <a:latin typeface="Arial" panose="020B0604020202020204" pitchFamily="34" charset="0"/>
                <a:ea typeface="宋体" panose="02010600030101010101" pitchFamily="2" charset="-122"/>
              </a:rPr>
              <a:t>  (1)一般治疗：卧床休息、禁食、保持呼吸道通畅，严密观察患者生命体征、呕血及黑便情况。</a:t>
            </a:r>
            <a:endParaRPr lang="zh-CN" altLang="en-US" sz="3200" b="1" dirty="0">
              <a:latin typeface="Arial" panose="020B0604020202020204" pitchFamily="34" charset="0"/>
              <a:ea typeface="宋体" panose="02010600030101010101" pitchFamily="2" charset="-122"/>
            </a:endParaRPr>
          </a:p>
          <a:p>
            <a:pPr>
              <a:lnSpc>
                <a:spcPct val="120000"/>
              </a:lnSpc>
            </a:pPr>
            <a:r>
              <a:rPr lang="zh-CN" altLang="en-US" sz="3200" b="1" dirty="0">
                <a:latin typeface="Arial" panose="020B0604020202020204" pitchFamily="34" charset="0"/>
                <a:ea typeface="宋体" panose="02010600030101010101" pitchFamily="2" charset="-122"/>
              </a:rPr>
              <a:t>（2）补充血容量：</a:t>
            </a:r>
            <a:endParaRPr lang="zh-CN" altLang="en-US" sz="3200" b="1" dirty="0">
              <a:latin typeface="Arial" panose="020B0604020202020204" pitchFamily="34" charset="0"/>
              <a:ea typeface="宋体" panose="02010600030101010101" pitchFamily="2" charset="-122"/>
            </a:endParaRPr>
          </a:p>
          <a:p>
            <a:pPr>
              <a:lnSpc>
                <a:spcPct val="120000"/>
              </a:lnSpc>
            </a:pPr>
            <a:r>
              <a:rPr lang="zh-CN" altLang="en-US" sz="3200" b="1" dirty="0">
                <a:latin typeface="Arial" panose="020B0604020202020204" pitchFamily="34" charset="0"/>
                <a:ea typeface="宋体" panose="02010600030101010101" pitchFamily="2" charset="-122"/>
              </a:rPr>
              <a:t>（3）止血</a:t>
            </a:r>
            <a:endParaRPr lang="zh-CN" altLang="en-US" sz="3200" b="1" dirty="0">
              <a:latin typeface="Arial" panose="020B0604020202020204" pitchFamily="34" charset="0"/>
              <a:ea typeface="宋体" panose="02010600030101010101" pitchFamily="2" charset="-122"/>
            </a:endParaRPr>
          </a:p>
          <a:p>
            <a:pPr>
              <a:lnSpc>
                <a:spcPct val="120000"/>
              </a:lnSpc>
            </a:pPr>
            <a:r>
              <a:rPr lang="zh-CN" altLang="en-US" sz="3200" b="1" dirty="0">
                <a:latin typeface="Arial" panose="020B0604020202020204" pitchFamily="34" charset="0"/>
                <a:ea typeface="宋体" panose="02010600030101010101" pitchFamily="2" charset="-122"/>
              </a:rPr>
              <a:t>门静脉高压症和手术治疗</a:t>
            </a:r>
            <a:endParaRPr lang="zh-CN" altLang="en-US" sz="3200" b="1" dirty="0">
              <a:latin typeface="Arial" panose="020B0604020202020204" pitchFamily="34" charset="0"/>
              <a:ea typeface="宋体" panose="02010600030101010101" pitchFamily="2" charset="-122"/>
            </a:endParaRPr>
          </a:p>
          <a:p>
            <a:pPr>
              <a:lnSpc>
                <a:spcPct val="120000"/>
              </a:lnSpc>
            </a:pPr>
            <a:r>
              <a:rPr lang="zh-CN" altLang="en-US" sz="3200" b="1" dirty="0">
                <a:latin typeface="Arial" panose="020B0604020202020204" pitchFamily="34" charset="0"/>
                <a:ea typeface="宋体" panose="02010600030101010101" pitchFamily="2" charset="-122"/>
              </a:rPr>
              <a:t>肝移植</a:t>
            </a:r>
            <a:endParaRPr lang="zh-CN" altLang="en-US" sz="32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42265" y="1003300"/>
            <a:ext cx="10327005" cy="4154170"/>
          </a:xfrm>
          <a:prstGeom prst="rect">
            <a:avLst/>
          </a:prstGeom>
          <a:noFill/>
        </p:spPr>
        <p:txBody>
          <a:bodyPr wrap="square">
            <a:spAutoFit/>
          </a:bodyPr>
          <a:lstStyle/>
          <a:p>
            <a:pPr indent="0" algn="ctr" fontAlgn="auto">
              <a:lnSpc>
                <a:spcPct val="200000"/>
              </a:lnSpc>
              <a:buClrTx/>
              <a:buSzTx/>
              <a:buFontTx/>
            </a:pPr>
            <a:r>
              <a:rPr lang="zh-CN" altLang="en-US" sz="6600" b="1" dirty="0">
                <a:solidFill>
                  <a:schemeClr val="accent5">
                    <a:lumMod val="75000"/>
                  </a:schemeClr>
                </a:solidFill>
                <a:latin typeface="黑体" panose="02010609060101010101" charset="-122"/>
                <a:ea typeface="黑体" panose="02010609060101010101" charset="-122"/>
                <a:cs typeface="黑体" panose="02010609060101010101" charset="-122"/>
                <a:sym typeface="+mn-ea"/>
              </a:rPr>
              <a:t>任务四 </a:t>
            </a:r>
            <a:endParaRPr lang="zh-CN" altLang="en-US" sz="6600" b="1" dirty="0">
              <a:solidFill>
                <a:schemeClr val="accent5">
                  <a:lumMod val="75000"/>
                </a:schemeClr>
              </a:solidFill>
              <a:latin typeface="黑体" panose="02010609060101010101" charset="-122"/>
              <a:ea typeface="黑体" panose="02010609060101010101" charset="-122"/>
              <a:cs typeface="黑体" panose="02010609060101010101" charset="-122"/>
              <a:sym typeface="+mn-ea"/>
            </a:endParaRPr>
          </a:p>
          <a:p>
            <a:pPr indent="0" algn="ctr" fontAlgn="auto">
              <a:lnSpc>
                <a:spcPct val="200000"/>
              </a:lnSpc>
              <a:buClrTx/>
              <a:buSzTx/>
              <a:buFontTx/>
            </a:pPr>
            <a:r>
              <a:rPr lang="zh-CN" altLang="en-US" sz="6600" b="1" dirty="0">
                <a:solidFill>
                  <a:schemeClr val="accent5">
                    <a:lumMod val="75000"/>
                  </a:schemeClr>
                </a:solidFill>
                <a:latin typeface="黑体" panose="02010609060101010101" charset="-122"/>
                <a:ea typeface="黑体" panose="02010609060101010101" charset="-122"/>
                <a:cs typeface="黑体" panose="02010609060101010101" charset="-122"/>
                <a:sym typeface="+mn-ea"/>
              </a:rPr>
              <a:t> 肝性脑病</a:t>
            </a:r>
            <a:endParaRPr lang="zh-CN" altLang="en-US" sz="6600" b="1" dirty="0">
              <a:solidFill>
                <a:schemeClr val="accent5">
                  <a:lumMod val="75000"/>
                </a:schemeClr>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标题 61441"/>
          <p:cNvSpPr>
            <a:spLocks noGrp="1"/>
          </p:cNvSpPr>
          <p:nvPr>
            <p:ph type="title"/>
          </p:nvPr>
        </p:nvSpPr>
        <p:spPr>
          <a:xfrm>
            <a:off x="327660" y="0"/>
            <a:ext cx="10515600" cy="702310"/>
          </a:xfrm>
        </p:spPr>
        <p:txBody>
          <a:bodyPr vert="horz" wrap="square" lIns="91440" tIns="45720" rIns="91440" bIns="45720" anchor="ctr" anchorCtr="0">
            <a:normAutofit fontScale="90000"/>
          </a:bodyPr>
          <a:p>
            <a:pPr eaLnBrk="1" hangingPunct="1"/>
            <a:r>
              <a:rPr lang="zh-CN" altLang="en-US" dirty="0">
                <a:ea typeface="宋体" panose="02010600030101010101" pitchFamily="2" charset="-122"/>
              </a:rPr>
              <a:t>目录</a:t>
            </a:r>
            <a:endParaRPr lang="zh-CN" altLang="en-US" dirty="0">
              <a:ea typeface="宋体" panose="02010600030101010101" pitchFamily="2" charset="-122"/>
            </a:endParaRPr>
          </a:p>
        </p:txBody>
      </p:sp>
      <p:grpSp>
        <p:nvGrpSpPr>
          <p:cNvPr id="102403" name="组合 61475"/>
          <p:cNvGrpSpPr/>
          <p:nvPr/>
        </p:nvGrpSpPr>
        <p:grpSpPr>
          <a:xfrm>
            <a:off x="1981200" y="2176463"/>
            <a:ext cx="5410200" cy="665162"/>
            <a:chOff x="1248" y="1371"/>
            <a:chExt cx="3408" cy="419"/>
          </a:xfrm>
        </p:grpSpPr>
        <p:grpSp>
          <p:nvGrpSpPr>
            <p:cNvPr id="102429" name="组合 61447"/>
            <p:cNvGrpSpPr/>
            <p:nvPr/>
          </p:nvGrpSpPr>
          <p:grpSpPr>
            <a:xfrm>
              <a:off x="1248" y="1371"/>
              <a:ext cx="480" cy="419"/>
              <a:chOff x="1110" y="2656"/>
              <a:chExt cx="1549" cy="1351"/>
            </a:xfrm>
          </p:grpSpPr>
          <p:sp>
            <p:nvSpPr>
              <p:cNvPr id="102433" name="六边形 61448"/>
              <p:cNvSpPr/>
              <p:nvPr>
                <p:custDataLst>
                  <p:tags r:id="rId1"/>
                </p:custDataLst>
              </p:nvPr>
            </p:nvSpPr>
            <p:spPr>
              <a:xfrm>
                <a:off x="1123" y="2679"/>
                <a:ext cx="1536" cy="1328"/>
              </a:xfrm>
              <a:prstGeom prst="hexagon">
                <a:avLst>
                  <a:gd name="adj" fmla="val 28915"/>
                  <a:gd name="vf" fmla="val 115470"/>
                </a:avLst>
              </a:prstGeom>
              <a:solidFill>
                <a:srgbClr val="808080"/>
              </a:solidFill>
              <a:ln w="9525">
                <a:noFill/>
              </a:ln>
            </p:spPr>
            <p:txBody>
              <a:bodyPr/>
              <a:p>
                <a:endParaRPr lang="zh-CN" altLang="en-US" dirty="0">
                  <a:latin typeface="Arial" panose="020B0604020202020204" pitchFamily="34" charset="0"/>
                  <a:ea typeface="宋体" panose="02010600030101010101" pitchFamily="2" charset="-122"/>
                </a:endParaRPr>
              </a:p>
            </p:txBody>
          </p:sp>
          <p:sp>
            <p:nvSpPr>
              <p:cNvPr id="102434" name="六边形 61449"/>
              <p:cNvSpPr/>
              <p:nvPr>
                <p:custDataLst>
                  <p:tags r:id="rId2"/>
                </p:custDataLst>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sp>
            <p:nvSpPr>
              <p:cNvPr id="102435" name="六边形 61450"/>
              <p:cNvSpPr/>
              <p:nvPr>
                <p:custDataLst>
                  <p:tags r:id="rId3"/>
                </p:custDataLst>
              </p:nvPr>
            </p:nvSpPr>
            <p:spPr>
              <a:xfrm>
                <a:off x="1200" y="2736"/>
                <a:ext cx="1350" cy="1168"/>
              </a:xfrm>
              <a:prstGeom prst="hexagon">
                <a:avLst>
                  <a:gd name="adj" fmla="val 28895"/>
                  <a:gd name="vf" fmla="val 115470"/>
                </a:avLst>
              </a:prstGeom>
              <a:gradFill rotWithShape="1">
                <a:gsLst>
                  <a:gs pos="0">
                    <a:srgbClr val="1B2A52"/>
                  </a:gs>
                  <a:gs pos="100000">
                    <a:schemeClr val="hlink"/>
                  </a:gs>
                </a:gsLst>
                <a:lin ang="2700000" scaled="1"/>
                <a:tileRect/>
              </a:gradFill>
              <a:ln w="9525" cap="flat" cmpd="sng">
                <a:solidFill>
                  <a:schemeClr val="bg1"/>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grpSp>
        <p:sp>
          <p:nvSpPr>
            <p:cNvPr id="102430" name="直接连接符 61455"/>
            <p:cNvSpPr/>
            <p:nvPr>
              <p:custDataLst>
                <p:tags r:id="rId4"/>
              </p:custDataLst>
            </p:nvPr>
          </p:nvSpPr>
          <p:spPr>
            <a:xfrm>
              <a:off x="1632" y="1755"/>
              <a:ext cx="3024" cy="0"/>
            </a:xfrm>
            <a:prstGeom prst="line">
              <a:avLst/>
            </a:prstGeom>
            <a:ln w="25400" cap="flat" cmpd="sng">
              <a:solidFill>
                <a:schemeClr val="folHlink"/>
              </a:solidFill>
              <a:prstDash val="sysDot"/>
              <a:headEnd type="none" w="med" len="med"/>
              <a:tailEnd type="oval" w="med" len="med"/>
            </a:ln>
          </p:spPr>
        </p:sp>
        <p:sp>
          <p:nvSpPr>
            <p:cNvPr id="102431" name="文本框 61456"/>
            <p:cNvSpPr txBox="1"/>
            <p:nvPr>
              <p:custDataLst>
                <p:tags r:id="rId5"/>
              </p:custDataLst>
            </p:nvPr>
          </p:nvSpPr>
          <p:spPr>
            <a:xfrm>
              <a:off x="2256" y="1433"/>
              <a:ext cx="1459" cy="290"/>
            </a:xfrm>
            <a:prstGeom prst="rect">
              <a:avLst/>
            </a:prstGeom>
            <a:noFill/>
            <a:ln w="9525">
              <a:noFill/>
            </a:ln>
          </p:spPr>
          <p:txBody>
            <a:bodyPr wrap="none">
              <a:spAutoFit/>
            </a:bodyPr>
            <a:p>
              <a:pPr eaLnBrk="0" hangingPunct="0"/>
              <a:r>
                <a:rPr lang="zh-CN" altLang="en-US" sz="2400" dirty="0">
                  <a:latin typeface="Arial" panose="020B0604020202020204" pitchFamily="34" charset="0"/>
                  <a:ea typeface="宋体" panose="02010600030101010101" pitchFamily="2" charset="-122"/>
                </a:rPr>
                <a:t>病因及发病机制</a:t>
              </a:r>
              <a:endParaRPr lang="zh-CN" altLang="en-US" sz="2400" dirty="0">
                <a:latin typeface="Arial" panose="020B0604020202020204" pitchFamily="34" charset="0"/>
                <a:ea typeface="宋体" panose="02010600030101010101" pitchFamily="2" charset="-122"/>
              </a:endParaRPr>
            </a:p>
          </p:txBody>
        </p:sp>
        <p:sp>
          <p:nvSpPr>
            <p:cNvPr id="102432" name="文本框 61457"/>
            <p:cNvSpPr txBox="1"/>
            <p:nvPr>
              <p:custDataLst>
                <p:tags r:id="rId6"/>
              </p:custDataLst>
            </p:nvPr>
          </p:nvSpPr>
          <p:spPr>
            <a:xfrm>
              <a:off x="1372" y="1433"/>
              <a:ext cx="223" cy="288"/>
            </a:xfrm>
            <a:prstGeom prst="rect">
              <a:avLst/>
            </a:prstGeom>
            <a:noFill/>
            <a:ln w="9525">
              <a:noFill/>
            </a:ln>
          </p:spPr>
          <p:txBody>
            <a:bodyPr wrap="none">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1</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102404" name="组合 61476"/>
          <p:cNvGrpSpPr/>
          <p:nvPr/>
        </p:nvGrpSpPr>
        <p:grpSpPr>
          <a:xfrm>
            <a:off x="1981200" y="3090863"/>
            <a:ext cx="5410200" cy="665162"/>
            <a:chOff x="1248" y="1947"/>
            <a:chExt cx="3408" cy="419"/>
          </a:xfrm>
        </p:grpSpPr>
        <p:grpSp>
          <p:nvGrpSpPr>
            <p:cNvPr id="102422" name="组合 61451"/>
            <p:cNvGrpSpPr/>
            <p:nvPr/>
          </p:nvGrpSpPr>
          <p:grpSpPr>
            <a:xfrm>
              <a:off x="1248" y="1947"/>
              <a:ext cx="480" cy="419"/>
              <a:chOff x="3174" y="2656"/>
              <a:chExt cx="1549" cy="1351"/>
            </a:xfrm>
          </p:grpSpPr>
          <p:sp>
            <p:nvSpPr>
              <p:cNvPr id="102426" name="六边形 61452"/>
              <p:cNvSpPr/>
              <p:nvPr>
                <p:custDataLst>
                  <p:tags r:id="rId7"/>
                </p:custDataLst>
              </p:nvPr>
            </p:nvSpPr>
            <p:spPr>
              <a:xfrm>
                <a:off x="3187" y="2679"/>
                <a:ext cx="1536" cy="1328"/>
              </a:xfrm>
              <a:prstGeom prst="hexagon">
                <a:avLst>
                  <a:gd name="adj" fmla="val 28915"/>
                  <a:gd name="vf" fmla="val 115470"/>
                </a:avLst>
              </a:prstGeom>
              <a:solidFill>
                <a:srgbClr val="808080"/>
              </a:solidFill>
              <a:ln w="9525">
                <a:noFill/>
              </a:ln>
            </p:spPr>
            <p:txBody>
              <a:bodyPr/>
              <a:p>
                <a:endParaRPr lang="zh-CN" altLang="en-US" dirty="0">
                  <a:latin typeface="Arial" panose="020B0604020202020204" pitchFamily="34" charset="0"/>
                  <a:ea typeface="宋体" panose="02010600030101010101" pitchFamily="2" charset="-122"/>
                </a:endParaRPr>
              </a:p>
            </p:txBody>
          </p:sp>
          <p:sp>
            <p:nvSpPr>
              <p:cNvPr id="102427" name="六边形 61453"/>
              <p:cNvSpPr/>
              <p:nvPr>
                <p:custDataLst>
                  <p:tags r:id="rId8"/>
                </p:custDataLst>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sp>
            <p:nvSpPr>
              <p:cNvPr id="102428" name="六边形 61454"/>
              <p:cNvSpPr/>
              <p:nvPr>
                <p:custDataLst>
                  <p:tags r:id="rId9"/>
                </p:custDataLst>
              </p:nvPr>
            </p:nvSpPr>
            <p:spPr>
              <a:xfrm>
                <a:off x="3264" y="2736"/>
                <a:ext cx="1350" cy="1168"/>
              </a:xfrm>
              <a:prstGeom prst="hexagon">
                <a:avLst>
                  <a:gd name="adj" fmla="val 28895"/>
                  <a:gd name="vf" fmla="val 115470"/>
                </a:avLst>
              </a:prstGeom>
              <a:gradFill rotWithShape="1">
                <a:gsLst>
                  <a:gs pos="0">
                    <a:srgbClr val="194C60"/>
                  </a:gs>
                  <a:gs pos="100000">
                    <a:schemeClr val="accent1"/>
                  </a:gs>
                </a:gsLst>
                <a:lin ang="2700000" scaled="1"/>
                <a:tileRect/>
              </a:gradFill>
              <a:ln w="9525" cap="flat" cmpd="sng">
                <a:solidFill>
                  <a:schemeClr val="bg1"/>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grpSp>
        <p:sp>
          <p:nvSpPr>
            <p:cNvPr id="102423" name="直接连接符 61458"/>
            <p:cNvSpPr/>
            <p:nvPr>
              <p:custDataLst>
                <p:tags r:id="rId10"/>
              </p:custDataLst>
            </p:nvPr>
          </p:nvSpPr>
          <p:spPr>
            <a:xfrm>
              <a:off x="1632" y="2331"/>
              <a:ext cx="3024" cy="0"/>
            </a:xfrm>
            <a:prstGeom prst="line">
              <a:avLst/>
            </a:prstGeom>
            <a:ln w="25400" cap="flat" cmpd="sng">
              <a:solidFill>
                <a:schemeClr val="folHlink"/>
              </a:solidFill>
              <a:prstDash val="sysDot"/>
              <a:headEnd type="none" w="med" len="med"/>
              <a:tailEnd type="oval" w="med" len="med"/>
            </a:ln>
          </p:spPr>
        </p:sp>
        <p:sp>
          <p:nvSpPr>
            <p:cNvPr id="102424" name="文本框 61459"/>
            <p:cNvSpPr txBox="1"/>
            <p:nvPr>
              <p:custDataLst>
                <p:tags r:id="rId11"/>
              </p:custDataLst>
            </p:nvPr>
          </p:nvSpPr>
          <p:spPr>
            <a:xfrm>
              <a:off x="2256" y="1995"/>
              <a:ext cx="883" cy="290"/>
            </a:xfrm>
            <a:prstGeom prst="rect">
              <a:avLst/>
            </a:prstGeom>
            <a:noFill/>
            <a:ln w="9525">
              <a:noFill/>
            </a:ln>
          </p:spPr>
          <p:txBody>
            <a:bodyPr wrap="none">
              <a:spAutoFit/>
            </a:bodyPr>
            <a:p>
              <a:pPr eaLnBrk="0" hangingPunct="0"/>
              <a:r>
                <a:rPr lang="zh-CN" altLang="en-US" sz="2400" dirty="0">
                  <a:latin typeface="Arial" panose="020B0604020202020204" pitchFamily="34" charset="0"/>
                  <a:ea typeface="宋体" panose="02010600030101010101" pitchFamily="2" charset="-122"/>
                </a:rPr>
                <a:t>临床表现</a:t>
              </a:r>
              <a:endParaRPr lang="zh-CN" altLang="en-US" sz="2400" dirty="0">
                <a:latin typeface="Arial" panose="020B0604020202020204" pitchFamily="34" charset="0"/>
                <a:ea typeface="宋体" panose="02010600030101010101" pitchFamily="2" charset="-122"/>
              </a:endParaRPr>
            </a:p>
          </p:txBody>
        </p:sp>
        <p:sp>
          <p:nvSpPr>
            <p:cNvPr id="102425" name="文本框 61460"/>
            <p:cNvSpPr txBox="1"/>
            <p:nvPr>
              <p:custDataLst>
                <p:tags r:id="rId12"/>
              </p:custDataLst>
            </p:nvPr>
          </p:nvSpPr>
          <p:spPr>
            <a:xfrm>
              <a:off x="1372" y="2009"/>
              <a:ext cx="223" cy="288"/>
            </a:xfrm>
            <a:prstGeom prst="rect">
              <a:avLst/>
            </a:prstGeom>
            <a:noFill/>
            <a:ln w="9525">
              <a:noFill/>
            </a:ln>
          </p:spPr>
          <p:txBody>
            <a:bodyPr wrap="none">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2</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102405" name="组合 61477"/>
          <p:cNvGrpSpPr/>
          <p:nvPr/>
        </p:nvGrpSpPr>
        <p:grpSpPr>
          <a:xfrm>
            <a:off x="1981200" y="3983038"/>
            <a:ext cx="5410200" cy="665162"/>
            <a:chOff x="1248" y="2509"/>
            <a:chExt cx="3408" cy="419"/>
          </a:xfrm>
        </p:grpSpPr>
        <p:grpSp>
          <p:nvGrpSpPr>
            <p:cNvPr id="102415" name="组合 61461"/>
            <p:cNvGrpSpPr/>
            <p:nvPr/>
          </p:nvGrpSpPr>
          <p:grpSpPr>
            <a:xfrm>
              <a:off x="1248" y="2509"/>
              <a:ext cx="480" cy="419"/>
              <a:chOff x="1110" y="2656"/>
              <a:chExt cx="1549" cy="1351"/>
            </a:xfrm>
          </p:grpSpPr>
          <p:sp>
            <p:nvSpPr>
              <p:cNvPr id="102419" name="六边形 61462"/>
              <p:cNvSpPr/>
              <p:nvPr>
                <p:custDataLst>
                  <p:tags r:id="rId13"/>
                </p:custDataLst>
              </p:nvPr>
            </p:nvSpPr>
            <p:spPr>
              <a:xfrm>
                <a:off x="1123" y="2679"/>
                <a:ext cx="1536" cy="1328"/>
              </a:xfrm>
              <a:prstGeom prst="hexagon">
                <a:avLst>
                  <a:gd name="adj" fmla="val 28915"/>
                  <a:gd name="vf" fmla="val 115470"/>
                </a:avLst>
              </a:prstGeom>
              <a:solidFill>
                <a:srgbClr val="808080"/>
              </a:solidFill>
              <a:ln w="9525">
                <a:noFill/>
              </a:ln>
            </p:spPr>
            <p:txBody>
              <a:bodyPr/>
              <a:p>
                <a:endParaRPr lang="zh-CN" altLang="en-US" dirty="0">
                  <a:latin typeface="Arial" panose="020B0604020202020204" pitchFamily="34" charset="0"/>
                  <a:ea typeface="宋体" panose="02010600030101010101" pitchFamily="2" charset="-122"/>
                </a:endParaRPr>
              </a:p>
            </p:txBody>
          </p:sp>
          <p:sp>
            <p:nvSpPr>
              <p:cNvPr id="102420" name="六边形 61463"/>
              <p:cNvSpPr/>
              <p:nvPr>
                <p:custDataLst>
                  <p:tags r:id="rId14"/>
                </p:custDataLst>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sp>
            <p:nvSpPr>
              <p:cNvPr id="102421" name="六边形 61464"/>
              <p:cNvSpPr/>
              <p:nvPr>
                <p:custDataLst>
                  <p:tags r:id="rId15"/>
                </p:custDataLst>
              </p:nvPr>
            </p:nvSpPr>
            <p:spPr>
              <a:xfrm>
                <a:off x="1200" y="2736"/>
                <a:ext cx="1350" cy="1168"/>
              </a:xfrm>
              <a:prstGeom prst="hexagon">
                <a:avLst>
                  <a:gd name="adj" fmla="val 28895"/>
                  <a:gd name="vf" fmla="val 115470"/>
                </a:avLst>
              </a:prstGeom>
              <a:gradFill rotWithShape="1">
                <a:gsLst>
                  <a:gs pos="0">
                    <a:srgbClr val="1B2A52"/>
                  </a:gs>
                  <a:gs pos="100000">
                    <a:schemeClr val="hlink"/>
                  </a:gs>
                </a:gsLst>
                <a:lin ang="2700000" scaled="1"/>
                <a:tileRect/>
              </a:gradFill>
              <a:ln w="9525" cap="flat" cmpd="sng">
                <a:solidFill>
                  <a:schemeClr val="bg1"/>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grpSp>
        <p:sp>
          <p:nvSpPr>
            <p:cNvPr id="102416" name="直接连接符 61469"/>
            <p:cNvSpPr/>
            <p:nvPr>
              <p:custDataLst>
                <p:tags r:id="rId16"/>
              </p:custDataLst>
            </p:nvPr>
          </p:nvSpPr>
          <p:spPr>
            <a:xfrm>
              <a:off x="1632" y="2893"/>
              <a:ext cx="3024" cy="0"/>
            </a:xfrm>
            <a:prstGeom prst="line">
              <a:avLst/>
            </a:prstGeom>
            <a:ln w="25400" cap="flat" cmpd="sng">
              <a:solidFill>
                <a:schemeClr val="folHlink"/>
              </a:solidFill>
              <a:prstDash val="sysDot"/>
              <a:headEnd type="none" w="med" len="med"/>
              <a:tailEnd type="oval" w="med" len="med"/>
            </a:ln>
          </p:spPr>
        </p:sp>
        <p:sp>
          <p:nvSpPr>
            <p:cNvPr id="102417" name="文本框 61470"/>
            <p:cNvSpPr txBox="1"/>
            <p:nvPr>
              <p:custDataLst>
                <p:tags r:id="rId17"/>
              </p:custDataLst>
            </p:nvPr>
          </p:nvSpPr>
          <p:spPr>
            <a:xfrm>
              <a:off x="2256" y="2557"/>
              <a:ext cx="883" cy="290"/>
            </a:xfrm>
            <a:prstGeom prst="rect">
              <a:avLst/>
            </a:prstGeom>
            <a:noFill/>
            <a:ln w="9525">
              <a:noFill/>
            </a:ln>
          </p:spPr>
          <p:txBody>
            <a:bodyPr wrap="none">
              <a:spAutoFit/>
            </a:bodyPr>
            <a:p>
              <a:pPr eaLnBrk="0" hangingPunct="0"/>
              <a:r>
                <a:rPr lang="zh-CN" altLang="en-US" sz="2400" dirty="0">
                  <a:latin typeface="Arial" panose="020B0604020202020204" pitchFamily="34" charset="0"/>
                  <a:ea typeface="宋体" panose="02010600030101010101" pitchFamily="2" charset="-122"/>
                </a:rPr>
                <a:t>辅助检查</a:t>
              </a:r>
              <a:endParaRPr lang="zh-CN" altLang="en-US" sz="2400" dirty="0">
                <a:latin typeface="Arial" panose="020B0604020202020204" pitchFamily="34" charset="0"/>
                <a:ea typeface="宋体" panose="02010600030101010101" pitchFamily="2" charset="-122"/>
              </a:endParaRPr>
            </a:p>
          </p:txBody>
        </p:sp>
        <p:sp>
          <p:nvSpPr>
            <p:cNvPr id="102418" name="文本框 61471"/>
            <p:cNvSpPr txBox="1"/>
            <p:nvPr>
              <p:custDataLst>
                <p:tags r:id="rId18"/>
              </p:custDataLst>
            </p:nvPr>
          </p:nvSpPr>
          <p:spPr>
            <a:xfrm>
              <a:off x="1372" y="2571"/>
              <a:ext cx="223" cy="288"/>
            </a:xfrm>
            <a:prstGeom prst="rect">
              <a:avLst/>
            </a:prstGeom>
            <a:noFill/>
            <a:ln w="9525">
              <a:noFill/>
            </a:ln>
          </p:spPr>
          <p:txBody>
            <a:bodyPr wrap="none">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3</a:t>
              </a:r>
              <a:endParaRPr lang="en-US" altLang="zh-CN" sz="2400" b="1" dirty="0">
                <a:solidFill>
                  <a:schemeClr val="bg1"/>
                </a:solidFill>
                <a:latin typeface="Arial" panose="020B0604020202020204" pitchFamily="34" charset="0"/>
                <a:ea typeface="宋体" panose="02010600030101010101" pitchFamily="2" charset="-122"/>
              </a:endParaRPr>
            </a:p>
          </p:txBody>
        </p:sp>
      </p:grpSp>
      <p:grpSp>
        <p:nvGrpSpPr>
          <p:cNvPr id="102406" name="组合 61478"/>
          <p:cNvGrpSpPr/>
          <p:nvPr/>
        </p:nvGrpSpPr>
        <p:grpSpPr>
          <a:xfrm>
            <a:off x="1981200" y="4897438"/>
            <a:ext cx="5410200" cy="665162"/>
            <a:chOff x="1248" y="3085"/>
            <a:chExt cx="3408" cy="419"/>
          </a:xfrm>
        </p:grpSpPr>
        <p:grpSp>
          <p:nvGrpSpPr>
            <p:cNvPr id="102408" name="组合 61465"/>
            <p:cNvGrpSpPr/>
            <p:nvPr/>
          </p:nvGrpSpPr>
          <p:grpSpPr>
            <a:xfrm>
              <a:off x="1248" y="3085"/>
              <a:ext cx="480" cy="419"/>
              <a:chOff x="3174" y="2656"/>
              <a:chExt cx="1549" cy="1351"/>
            </a:xfrm>
          </p:grpSpPr>
          <p:sp>
            <p:nvSpPr>
              <p:cNvPr id="102412" name="六边形 61466"/>
              <p:cNvSpPr/>
              <p:nvPr>
                <p:custDataLst>
                  <p:tags r:id="rId19"/>
                </p:custDataLst>
              </p:nvPr>
            </p:nvSpPr>
            <p:spPr>
              <a:xfrm>
                <a:off x="3187" y="2679"/>
                <a:ext cx="1536" cy="1328"/>
              </a:xfrm>
              <a:prstGeom prst="hexagon">
                <a:avLst>
                  <a:gd name="adj" fmla="val 28915"/>
                  <a:gd name="vf" fmla="val 115470"/>
                </a:avLst>
              </a:prstGeom>
              <a:solidFill>
                <a:srgbClr val="808080"/>
              </a:solidFill>
              <a:ln w="9525">
                <a:noFill/>
              </a:ln>
            </p:spPr>
            <p:txBody>
              <a:bodyPr/>
              <a:p>
                <a:endParaRPr lang="zh-CN" altLang="en-US" dirty="0">
                  <a:latin typeface="Arial" panose="020B0604020202020204" pitchFamily="34" charset="0"/>
                  <a:ea typeface="宋体" panose="02010600030101010101" pitchFamily="2" charset="-122"/>
                </a:endParaRPr>
              </a:p>
            </p:txBody>
          </p:sp>
          <p:sp>
            <p:nvSpPr>
              <p:cNvPr id="102413" name="六边形 61467"/>
              <p:cNvSpPr/>
              <p:nvPr>
                <p:custDataLst>
                  <p:tags r:id="rId20"/>
                </p:custDataLst>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sp>
            <p:nvSpPr>
              <p:cNvPr id="102414" name="六边形 61468"/>
              <p:cNvSpPr/>
              <p:nvPr>
                <p:custDataLst>
                  <p:tags r:id="rId21"/>
                </p:custDataLst>
              </p:nvPr>
            </p:nvSpPr>
            <p:spPr>
              <a:xfrm>
                <a:off x="3264" y="2736"/>
                <a:ext cx="1350" cy="1168"/>
              </a:xfrm>
              <a:prstGeom prst="hexagon">
                <a:avLst>
                  <a:gd name="adj" fmla="val 28895"/>
                  <a:gd name="vf" fmla="val 115470"/>
                </a:avLst>
              </a:prstGeom>
              <a:gradFill rotWithShape="1">
                <a:gsLst>
                  <a:gs pos="0">
                    <a:srgbClr val="194C60"/>
                  </a:gs>
                  <a:gs pos="100000">
                    <a:schemeClr val="accent1"/>
                  </a:gs>
                </a:gsLst>
                <a:lin ang="2700000" scaled="1"/>
                <a:tileRect/>
              </a:gradFill>
              <a:ln w="9525" cap="flat" cmpd="sng">
                <a:solidFill>
                  <a:schemeClr val="bg1"/>
                </a:solidFill>
                <a:prstDash val="solid"/>
                <a:miter/>
                <a:headEnd type="none" w="med" len="med"/>
                <a:tailEnd type="none" w="med" len="med"/>
              </a:ln>
            </p:spPr>
            <p:txBody>
              <a:bodyPr/>
              <a:p>
                <a:endParaRPr lang="zh-CN" altLang="en-US" dirty="0">
                  <a:latin typeface="Arial" panose="020B0604020202020204" pitchFamily="34" charset="0"/>
                  <a:ea typeface="宋体" panose="02010600030101010101" pitchFamily="2" charset="-122"/>
                </a:endParaRPr>
              </a:p>
            </p:txBody>
          </p:sp>
        </p:grpSp>
        <p:sp>
          <p:nvSpPr>
            <p:cNvPr id="102409" name="直接连接符 61472"/>
            <p:cNvSpPr/>
            <p:nvPr>
              <p:custDataLst>
                <p:tags r:id="rId22"/>
              </p:custDataLst>
            </p:nvPr>
          </p:nvSpPr>
          <p:spPr>
            <a:xfrm>
              <a:off x="1632" y="3469"/>
              <a:ext cx="3024" cy="0"/>
            </a:xfrm>
            <a:prstGeom prst="line">
              <a:avLst/>
            </a:prstGeom>
            <a:ln w="25400" cap="flat" cmpd="sng">
              <a:solidFill>
                <a:schemeClr val="folHlink"/>
              </a:solidFill>
              <a:prstDash val="sysDot"/>
              <a:headEnd type="none" w="med" len="med"/>
              <a:tailEnd type="oval" w="med" len="med"/>
            </a:ln>
          </p:spPr>
        </p:sp>
        <p:sp>
          <p:nvSpPr>
            <p:cNvPr id="102410" name="文本框 61473"/>
            <p:cNvSpPr txBox="1"/>
            <p:nvPr>
              <p:custDataLst>
                <p:tags r:id="rId23"/>
              </p:custDataLst>
            </p:nvPr>
          </p:nvSpPr>
          <p:spPr>
            <a:xfrm>
              <a:off x="2256" y="3133"/>
              <a:ext cx="1075" cy="290"/>
            </a:xfrm>
            <a:prstGeom prst="rect">
              <a:avLst/>
            </a:prstGeom>
            <a:noFill/>
            <a:ln w="9525">
              <a:noFill/>
            </a:ln>
          </p:spPr>
          <p:txBody>
            <a:bodyPr wrap="none">
              <a:spAutoFit/>
            </a:bodyPr>
            <a:p>
              <a:pPr eaLnBrk="0" hangingPunct="0"/>
              <a:r>
                <a:rPr lang="zh-CN" altLang="en-US" sz="2400" dirty="0">
                  <a:latin typeface="Arial" panose="020B0604020202020204" pitchFamily="34" charset="0"/>
                  <a:ea typeface="宋体" panose="02010600030101010101" pitchFamily="2" charset="-122"/>
                </a:rPr>
                <a:t>诊断及治疗</a:t>
              </a:r>
              <a:endParaRPr lang="zh-CN" altLang="en-US" sz="2400" dirty="0">
                <a:latin typeface="Arial" panose="020B0604020202020204" pitchFamily="34" charset="0"/>
                <a:ea typeface="宋体" panose="02010600030101010101" pitchFamily="2" charset="-122"/>
              </a:endParaRPr>
            </a:p>
          </p:txBody>
        </p:sp>
        <p:sp>
          <p:nvSpPr>
            <p:cNvPr id="102411" name="文本框 61474"/>
            <p:cNvSpPr txBox="1"/>
            <p:nvPr>
              <p:custDataLst>
                <p:tags r:id="rId24"/>
              </p:custDataLst>
            </p:nvPr>
          </p:nvSpPr>
          <p:spPr>
            <a:xfrm>
              <a:off x="1372" y="3147"/>
              <a:ext cx="223" cy="288"/>
            </a:xfrm>
            <a:prstGeom prst="rect">
              <a:avLst/>
            </a:prstGeom>
            <a:noFill/>
            <a:ln w="9525">
              <a:noFill/>
            </a:ln>
          </p:spPr>
          <p:txBody>
            <a:bodyPr wrap="none">
              <a:spAutoFit/>
            </a:bodyPr>
            <a:p>
              <a:pPr algn="ctr" eaLnBrk="0" hangingPunct="0"/>
              <a:r>
                <a:rPr lang="en-US" altLang="zh-CN" sz="2400" b="1" dirty="0">
                  <a:solidFill>
                    <a:schemeClr val="bg1"/>
                  </a:solidFill>
                  <a:latin typeface="Arial" panose="020B0604020202020204" pitchFamily="34" charset="0"/>
                  <a:ea typeface="宋体" panose="02010600030101010101" pitchFamily="2" charset="-122"/>
                </a:rPr>
                <a:t>4</a:t>
              </a:r>
              <a:endParaRPr lang="en-US" altLang="zh-CN" sz="2400" b="1" dirty="0">
                <a:solidFill>
                  <a:schemeClr val="bg1"/>
                </a:solidFill>
                <a:latin typeface="Arial" panose="020B0604020202020204" pitchFamily="34" charset="0"/>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Text Box 11"/>
          <p:cNvSpPr txBox="1"/>
          <p:nvPr/>
        </p:nvSpPr>
        <p:spPr>
          <a:xfrm>
            <a:off x="451168" y="0"/>
            <a:ext cx="3810000" cy="701675"/>
          </a:xfrm>
          <a:prstGeom prst="rect">
            <a:avLst/>
          </a:prstGeom>
          <a:noFill/>
          <a:ln w="9525">
            <a:noFill/>
          </a:ln>
        </p:spPr>
        <p:txBody>
          <a:bodyPr>
            <a:spAutoFit/>
          </a:bodyPr>
          <a:p>
            <a:pPr>
              <a:spcBef>
                <a:spcPct val="50000"/>
              </a:spcBef>
              <a:buFont typeface="Wingdings" panose="05000000000000000000" pitchFamily="2" charset="2"/>
            </a:pPr>
            <a:r>
              <a:rPr lang="zh-CN" altLang="en-US" sz="4000" b="1" dirty="0">
                <a:solidFill>
                  <a:srgbClr val="FF0000"/>
                </a:solidFill>
                <a:latin typeface="Arial" panose="020B0604020202020204" pitchFamily="34" charset="0"/>
                <a:ea typeface="宋体" panose="02010600030101010101" pitchFamily="2" charset="-122"/>
              </a:rPr>
              <a:t>学习目标</a:t>
            </a:r>
            <a:endParaRPr lang="zh-CN" altLang="en-US" sz="4000" b="1" dirty="0">
              <a:solidFill>
                <a:srgbClr val="FF0000"/>
              </a:solidFill>
              <a:latin typeface="Arial" panose="020B0604020202020204" pitchFamily="34" charset="0"/>
              <a:ea typeface="宋体" panose="02010600030101010101" pitchFamily="2" charset="-122"/>
            </a:endParaRPr>
          </a:p>
        </p:txBody>
      </p:sp>
      <p:sp>
        <p:nvSpPr>
          <p:cNvPr id="30737" name="Rectangle 17"/>
          <p:cNvSpPr/>
          <p:nvPr/>
        </p:nvSpPr>
        <p:spPr>
          <a:xfrm>
            <a:off x="1534795" y="1605598"/>
            <a:ext cx="8620125" cy="2062162"/>
          </a:xfrm>
          <a:prstGeom prst="rect">
            <a:avLst/>
          </a:prstGeom>
          <a:noFill/>
          <a:ln w="9525">
            <a:noFill/>
          </a:ln>
        </p:spPr>
        <p:txBody>
          <a:bodyPr anchor="ctr" anchorCtr="0">
            <a:spAutoFit/>
          </a:bodyPr>
          <a:p>
            <a:pPr indent="333375">
              <a:buFont typeface="Wingdings" panose="05000000000000000000" pitchFamily="2" charset="2"/>
            </a:pPr>
            <a:r>
              <a:rPr lang="en-US" altLang="zh-CN" sz="3200" b="1" dirty="0">
                <a:latin typeface="Arial" panose="020B0604020202020204" pitchFamily="34" charset="0"/>
                <a:ea typeface="宋体" panose="02010600030101010101" pitchFamily="2" charset="-122"/>
              </a:rPr>
              <a:t>1</a:t>
            </a:r>
            <a:r>
              <a:rPr lang="zh-CN" altLang="en-US" sz="3200" b="1" dirty="0">
                <a:latin typeface="Arial" panose="020B0604020202020204" pitchFamily="34" charset="0"/>
                <a:ea typeface="宋体" panose="02010600030101010101" pitchFamily="2" charset="-122"/>
              </a:rPr>
              <a:t>．了解肝性脑病的病因及机制。</a:t>
            </a:r>
            <a:endParaRPr lang="zh-CN" altLang="en-US" sz="3200" b="1" dirty="0">
              <a:latin typeface="Arial" panose="020B0604020202020204" pitchFamily="34" charset="0"/>
              <a:ea typeface="宋体" panose="02010600030101010101" pitchFamily="2" charset="-122"/>
            </a:endParaRPr>
          </a:p>
          <a:p>
            <a:pPr indent="333375">
              <a:buFont typeface="Wingdings" panose="05000000000000000000" pitchFamily="2" charset="2"/>
            </a:pPr>
            <a:r>
              <a:rPr lang="en-US" altLang="zh-CN" sz="3200" b="1" dirty="0">
                <a:latin typeface="Arial" panose="020B0604020202020204" pitchFamily="34" charset="0"/>
                <a:ea typeface="宋体" panose="02010600030101010101" pitchFamily="2" charset="-122"/>
              </a:rPr>
              <a:t>2</a:t>
            </a:r>
            <a:r>
              <a:rPr lang="zh-CN" altLang="en-US" sz="3200" b="1" dirty="0">
                <a:latin typeface="Arial" panose="020B0604020202020204" pitchFamily="34" charset="0"/>
                <a:ea typeface="宋体" panose="02010600030101010101" pitchFamily="2" charset="-122"/>
              </a:rPr>
              <a:t>．熟悉肝性脑病的辅助检查。</a:t>
            </a:r>
            <a:endParaRPr lang="zh-CN" altLang="en-US" sz="3200" b="1" dirty="0">
              <a:latin typeface="Arial" panose="020B0604020202020204" pitchFamily="34" charset="0"/>
              <a:ea typeface="宋体" panose="02010600030101010101" pitchFamily="2" charset="-122"/>
            </a:endParaRPr>
          </a:p>
          <a:p>
            <a:pPr indent="333375">
              <a:buFont typeface="Wingdings" panose="05000000000000000000" pitchFamily="2" charset="2"/>
            </a:pPr>
            <a:r>
              <a:rPr lang="en-US" altLang="zh-CN" sz="3200" b="1" dirty="0">
                <a:latin typeface="Arial" panose="020B0604020202020204" pitchFamily="34" charset="0"/>
                <a:ea typeface="宋体" panose="02010600030101010101" pitchFamily="2" charset="-122"/>
              </a:rPr>
              <a:t>3</a:t>
            </a:r>
            <a:r>
              <a:rPr lang="zh-CN" altLang="en-US" sz="3200" b="1" dirty="0">
                <a:latin typeface="Arial" panose="020B0604020202020204" pitchFamily="34" charset="0"/>
                <a:ea typeface="宋体" panose="02010600030101010101" pitchFamily="2" charset="-122"/>
              </a:rPr>
              <a:t>．掌握肝性脑病的临床表现及治疗。</a:t>
            </a:r>
            <a:endParaRPr lang="zh-CN" altLang="en-US" sz="3200" b="1" dirty="0">
              <a:latin typeface="Arial" panose="020B0604020202020204" pitchFamily="34" charset="0"/>
              <a:ea typeface="宋体" panose="02010600030101010101" pitchFamily="2" charset="-122"/>
            </a:endParaRPr>
          </a:p>
          <a:p>
            <a:pPr indent="333375">
              <a:buFont typeface="Wingdings" panose="05000000000000000000" pitchFamily="2" charset="2"/>
            </a:pPr>
            <a:endParaRPr lang="zh-CN" altLang="en-US" sz="32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737"/>
                                        </p:tgtEl>
                                        <p:attrNameLst>
                                          <p:attrName>style.visibility</p:attrName>
                                        </p:attrNameLst>
                                      </p:cBhvr>
                                      <p:to>
                                        <p:strVal val="visible"/>
                                      </p:to>
                                    </p:set>
                                    <p:animEffect transition="in" filter="dissolve">
                                      <p:cBhvr>
                                        <p:cTn id="7" dur="500"/>
                                        <p:tgtEl>
                                          <p:spTgt spid="30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2" name="Text Box 15"/>
          <p:cNvSpPr txBox="1"/>
          <p:nvPr/>
        </p:nvSpPr>
        <p:spPr>
          <a:xfrm>
            <a:off x="130810" y="0"/>
            <a:ext cx="7696200" cy="701675"/>
          </a:xfrm>
          <a:prstGeom prst="rect">
            <a:avLst/>
          </a:prstGeom>
          <a:noFill/>
          <a:ln w="9525">
            <a:noFill/>
          </a:ln>
        </p:spPr>
        <p:txBody>
          <a:bodyPr>
            <a:spAutoFit/>
          </a:bodyPr>
          <a:p>
            <a:pPr algn="ctr">
              <a:spcBef>
                <a:spcPct val="50000"/>
              </a:spcBef>
            </a:pPr>
            <a:r>
              <a:rPr lang="zh-CN" altLang="en-US" sz="4000" dirty="0">
                <a:solidFill>
                  <a:srgbClr val="C00000"/>
                </a:solidFill>
                <a:latin typeface="黑体" panose="02010609060101010101" charset="-122"/>
                <a:ea typeface="黑体" panose="02010609060101010101" charset="-122"/>
              </a:rPr>
              <a:t>概   述</a:t>
            </a:r>
            <a:r>
              <a:rPr lang="zh-CN" altLang="en-US" sz="4000" dirty="0">
                <a:solidFill>
                  <a:srgbClr val="FFFF00"/>
                </a:solidFill>
                <a:latin typeface="黑体" panose="02010609060101010101" charset="-122"/>
                <a:ea typeface="黑体" panose="02010609060101010101" charset="-122"/>
              </a:rPr>
              <a:t> </a:t>
            </a:r>
            <a:endParaRPr lang="zh-CN" altLang="en-US" sz="4000" dirty="0">
              <a:solidFill>
                <a:srgbClr val="FFFF00"/>
              </a:solidFill>
              <a:latin typeface="黑体" panose="02010609060101010101" charset="-122"/>
              <a:ea typeface="黑体" panose="02010609060101010101" charset="-122"/>
            </a:endParaRPr>
          </a:p>
        </p:txBody>
      </p:sp>
      <p:sp>
        <p:nvSpPr>
          <p:cNvPr id="104453" name="Text Box 16"/>
          <p:cNvSpPr txBox="1"/>
          <p:nvPr/>
        </p:nvSpPr>
        <p:spPr>
          <a:xfrm>
            <a:off x="728980" y="777875"/>
            <a:ext cx="9628505" cy="1850390"/>
          </a:xfrm>
          <a:prstGeom prst="rect">
            <a:avLst/>
          </a:prstGeom>
          <a:noFill/>
          <a:ln w="9525">
            <a:noFill/>
          </a:ln>
        </p:spPr>
        <p:txBody>
          <a:bodyPr wrap="square">
            <a:spAutoFit/>
          </a:bodyPr>
          <a:p>
            <a:pPr>
              <a:lnSpc>
                <a:spcPct val="130000"/>
              </a:lnSpc>
              <a:spcBef>
                <a:spcPct val="50000"/>
              </a:spcBef>
            </a:pPr>
            <a:r>
              <a:rPr lang="zh-CN" altLang="en-US" sz="3200" dirty="0">
                <a:latin typeface="Arial" panose="020B0604020202020204" pitchFamily="34" charset="0"/>
                <a:ea typeface="宋体" panose="02010600030101010101" pitchFamily="2" charset="-122"/>
              </a:rPr>
              <a:t>       </a:t>
            </a:r>
            <a:r>
              <a:rPr lang="zh-CN" altLang="en-US" sz="2400" dirty="0">
                <a:latin typeface="Arial" panose="020B0604020202020204" pitchFamily="34" charset="0"/>
                <a:ea typeface="宋体" panose="02010600030101010101" pitchFamily="2" charset="-122"/>
              </a:rPr>
              <a:t>肝性脑病又称肝昏迷，是由于严重肝病引起的以代谢紊乱为基础的中枢神经系统功能失调的综合征，其主要临床表现是意识障碍、行为失常和昏迷。氨是促发肝性脑病最主要的神经毒素。</a:t>
            </a:r>
            <a:r>
              <a:rPr lang="zh-CN" altLang="en-US" sz="3200" dirty="0">
                <a:latin typeface="Arial" panose="020B0604020202020204" pitchFamily="34" charset="0"/>
                <a:ea typeface="宋体" panose="02010600030101010101" pitchFamily="2" charset="-122"/>
              </a:rPr>
              <a:t> </a:t>
            </a:r>
            <a:endParaRPr lang="zh-CN" altLang="en-US" sz="3200" dirty="0">
              <a:latin typeface="Arial" panose="020B0604020202020204" pitchFamily="34" charset="0"/>
              <a:ea typeface="宋体" panose="02010600030101010101" pitchFamily="2" charset="-122"/>
            </a:endParaRPr>
          </a:p>
        </p:txBody>
      </p:sp>
      <p:sp>
        <p:nvSpPr>
          <p:cNvPr id="105475" name="Rectangle 1027"/>
          <p:cNvSpPr>
            <a:spLocks noGrp="1" noRot="1"/>
          </p:cNvSpPr>
          <p:nvPr>
            <p:ph idx="1"/>
          </p:nvPr>
        </p:nvSpPr>
        <p:spPr>
          <a:xfrm>
            <a:off x="581660" y="3218815"/>
            <a:ext cx="10581640" cy="2620010"/>
          </a:xfrm>
        </p:spPr>
        <p:txBody>
          <a:bodyPr vert="horz" wrap="square" lIns="91440" tIns="45720" rIns="91440" bIns="45720" anchor="t" anchorCtr="0"/>
          <a:p>
            <a:pPr eaLnBrk="1" hangingPunct="1">
              <a:buNone/>
            </a:pPr>
            <a:r>
              <a:rPr lang="en-US" altLang="zh-CN" sz="2400" dirty="0">
                <a:solidFill>
                  <a:srgbClr val="FF0000"/>
                </a:solidFill>
                <a:latin typeface="黑体" panose="02010609060101010101" charset="-122"/>
                <a:ea typeface="黑体" panose="02010609060101010101" charset="-122"/>
              </a:rPr>
              <a:t>  </a:t>
            </a:r>
            <a:r>
              <a:rPr lang="zh-CN" altLang="en-US" sz="2400" dirty="0">
                <a:solidFill>
                  <a:srgbClr val="FF0000"/>
                </a:solidFill>
                <a:latin typeface="黑体" panose="02010609060101010101" charset="-122"/>
                <a:ea typeface="黑体" panose="02010609060101010101" charset="-122"/>
              </a:rPr>
              <a:t>肝性脑病</a:t>
            </a:r>
            <a:r>
              <a:rPr lang="zh-CN" altLang="en-US" sz="2400" dirty="0">
                <a:solidFill>
                  <a:schemeClr val="tx1"/>
                </a:solidFill>
                <a:latin typeface="宋体" panose="02010600030101010101" pitchFamily="2" charset="-122"/>
                <a:ea typeface="宋体" panose="02010600030101010101" pitchFamily="2" charset="-122"/>
              </a:rPr>
              <a:t>是由严重肝病引起的，以代谢紊乱为基础的，中枢神经系统功能失调的综合征，主要临床表现是意识障碍、行为失常、昏迷。</a:t>
            </a:r>
            <a:endParaRPr lang="zh-CN" altLang="en-US" sz="2400" dirty="0">
              <a:solidFill>
                <a:schemeClr val="tx1"/>
              </a:solidFill>
              <a:latin typeface="宋体" panose="02010600030101010101" pitchFamily="2" charset="-122"/>
              <a:ea typeface="宋体" panose="02010600030101010101" pitchFamily="2" charset="-122"/>
            </a:endParaRPr>
          </a:p>
          <a:p>
            <a:pPr eaLnBrk="1" hangingPunct="1">
              <a:buNone/>
            </a:pPr>
            <a:r>
              <a:rPr lang="en-US" altLang="zh-CN" sz="2400" dirty="0">
                <a:solidFill>
                  <a:schemeClr val="tx1"/>
                </a:solidFill>
                <a:latin typeface="宋体" panose="02010600030101010101" pitchFamily="2" charset="-122"/>
                <a:ea typeface="宋体" panose="02010600030101010101" pitchFamily="2" charset="-122"/>
              </a:rPr>
              <a:t>  </a:t>
            </a:r>
            <a:r>
              <a:rPr lang="zh-CN" altLang="en-US" sz="2400" dirty="0">
                <a:solidFill>
                  <a:schemeClr val="tx1"/>
                </a:solidFill>
                <a:latin typeface="宋体" panose="02010600030101010101" pitchFamily="2" charset="-122"/>
                <a:ea typeface="宋体" panose="02010600030101010101" pitchFamily="2" charset="-122"/>
              </a:rPr>
              <a:t>亚临床</a:t>
            </a:r>
            <a:r>
              <a:rPr lang="en-US" altLang="zh-CN"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宋体" panose="02010600030101010101" pitchFamily="2" charset="-122"/>
                <a:ea typeface="宋体" panose="02010600030101010101" pitchFamily="2" charset="-122"/>
              </a:rPr>
              <a:t>隐性肝性脑病</a:t>
            </a:r>
            <a:endParaRPr lang="zh-CN" altLang="en-US" sz="2400" dirty="0">
              <a:solidFill>
                <a:schemeClr val="tx1"/>
              </a:solidFill>
              <a:latin typeface="宋体" panose="02010600030101010101" pitchFamily="2" charset="-122"/>
              <a:ea typeface="宋体" panose="02010600030101010101" pitchFamily="2" charset="-122"/>
            </a:endParaRPr>
          </a:p>
          <a:p>
            <a:pPr eaLnBrk="1" hangingPunct="1">
              <a:buNone/>
            </a:pPr>
            <a:r>
              <a:rPr lang="en-US" altLang="zh-CN" sz="2400" dirty="0">
                <a:solidFill>
                  <a:schemeClr val="tx1"/>
                </a:solidFill>
                <a:latin typeface="宋体" panose="02010600030101010101" pitchFamily="2" charset="-122"/>
                <a:ea typeface="宋体" panose="02010600030101010101" pitchFamily="2" charset="-122"/>
              </a:rPr>
              <a:t>  </a:t>
            </a:r>
            <a:r>
              <a:rPr lang="zh-CN" altLang="en-US" sz="2400" dirty="0">
                <a:solidFill>
                  <a:schemeClr val="tx1"/>
                </a:solidFill>
                <a:latin typeface="宋体" panose="02010600030101010101" pitchFamily="2" charset="-122"/>
                <a:ea typeface="宋体" panose="02010600030101010101" pitchFamily="2" charset="-122"/>
              </a:rPr>
              <a:t>门体分流性脑病：</a:t>
            </a:r>
            <a:r>
              <a:rPr lang="zh-CN" altLang="en-US" sz="2400" dirty="0">
                <a:solidFill>
                  <a:schemeClr val="tx1"/>
                </a:solidFill>
                <a:latin typeface="宋体" panose="02010600030101010101" pitchFamily="2" charset="-122"/>
                <a:ea typeface="宋体" panose="02010600030101010101" pitchFamily="2" charset="-122"/>
              </a:rPr>
              <a:t>门脉高压、门腔静脉侧支循环形成</a:t>
            </a:r>
            <a:endParaRPr lang="zh-CN" altLang="en-US" sz="2400" dirty="0">
              <a:solidFill>
                <a:schemeClr val="tx1"/>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Rectangle 2"/>
          <p:cNvSpPr>
            <a:spLocks noGrp="1" noRot="1"/>
          </p:cNvSpPr>
          <p:nvPr>
            <p:ph type="title"/>
          </p:nvPr>
        </p:nvSpPr>
        <p:spPr>
          <a:xfrm>
            <a:off x="533400" y="249555"/>
            <a:ext cx="7620000" cy="526415"/>
          </a:xfrm>
        </p:spPr>
        <p:txBody>
          <a:bodyPr vert="horz" wrap="square" lIns="91440" tIns="45720" rIns="91440" bIns="45720" anchor="ctr" anchorCtr="0">
            <a:normAutofit fontScale="90000"/>
          </a:bodyPr>
          <a:p>
            <a:pPr algn="l" eaLnBrk="1" hangingPunct="1"/>
            <a:r>
              <a:rPr lang="zh-CN" altLang="en-US" sz="6000" dirty="0">
                <a:solidFill>
                  <a:srgbClr val="FFC000"/>
                </a:solidFill>
                <a:latin typeface="隶书" panose="02010509060101010101" pitchFamily="49" charset="-122"/>
                <a:ea typeface="隶书" panose="02010509060101010101" pitchFamily="49" charset="-122"/>
              </a:rPr>
              <a:t>二、病因</a:t>
            </a:r>
            <a:endParaRPr lang="zh-CN" altLang="en-US" sz="6000" dirty="0">
              <a:solidFill>
                <a:srgbClr val="FFC000"/>
              </a:solidFill>
              <a:latin typeface="隶书" panose="02010509060101010101" pitchFamily="49" charset="-122"/>
              <a:ea typeface="隶书" panose="02010509060101010101" pitchFamily="49" charset="-122"/>
            </a:endParaRPr>
          </a:p>
        </p:txBody>
      </p:sp>
      <p:sp>
        <p:nvSpPr>
          <p:cNvPr id="106499" name="Rectangle 3"/>
          <p:cNvSpPr>
            <a:spLocks noGrp="1" noRot="1"/>
          </p:cNvSpPr>
          <p:nvPr>
            <p:ph idx="1"/>
          </p:nvPr>
        </p:nvSpPr>
        <p:spPr>
          <a:xfrm>
            <a:off x="395605" y="1524000"/>
            <a:ext cx="9975850" cy="4713605"/>
          </a:xfrm>
        </p:spPr>
        <p:txBody>
          <a:bodyPr vert="horz" wrap="square" lIns="91440" tIns="45720" rIns="91440" bIns="45720" anchor="t" anchorCtr="0">
            <a:normAutofit lnSpcReduction="10000"/>
          </a:bodyPr>
          <a:p>
            <a:pPr eaLnBrk="1" hangingPunct="1">
              <a:lnSpc>
                <a:spcPct val="90000"/>
              </a:lnSpc>
            </a:pPr>
            <a:r>
              <a:rPr lang="zh-CN" altLang="en-US" sz="4000" dirty="0">
                <a:solidFill>
                  <a:srgbClr val="FF0000"/>
                </a:solidFill>
                <a:latin typeface="隶书" panose="02010509060101010101" pitchFamily="49" charset="-122"/>
                <a:ea typeface="隶书" panose="02010509060101010101" pitchFamily="49" charset="-122"/>
              </a:rPr>
              <a:t>大部分：</a:t>
            </a:r>
            <a:r>
              <a:rPr lang="zh-CN" altLang="en-US" sz="4000" dirty="0">
                <a:solidFill>
                  <a:schemeClr val="tx1"/>
                </a:solidFill>
                <a:latin typeface="隶书" panose="02010509060101010101" pitchFamily="49" charset="-122"/>
                <a:ea typeface="隶书" panose="02010509060101010101" pitchFamily="49" charset="-122"/>
              </a:rPr>
              <a:t>肝硬化   占</a:t>
            </a:r>
            <a:r>
              <a:rPr lang="en-US" altLang="zh-CN" sz="4000" dirty="0">
                <a:solidFill>
                  <a:schemeClr val="tx1"/>
                </a:solidFill>
                <a:latin typeface="隶书" panose="02010509060101010101" pitchFamily="49" charset="-122"/>
                <a:ea typeface="隶书" panose="02010509060101010101" pitchFamily="49" charset="-122"/>
              </a:rPr>
              <a:t>70%</a:t>
            </a:r>
            <a:endParaRPr lang="en-US" altLang="zh-CN" sz="4000" dirty="0">
              <a:solidFill>
                <a:schemeClr val="tx1"/>
              </a:solidFill>
              <a:latin typeface="隶书" panose="02010509060101010101" pitchFamily="49" charset="-122"/>
              <a:ea typeface="隶书" panose="02010509060101010101" pitchFamily="49" charset="-122"/>
            </a:endParaRPr>
          </a:p>
          <a:p>
            <a:pPr eaLnBrk="1" hangingPunct="1">
              <a:lnSpc>
                <a:spcPct val="90000"/>
              </a:lnSpc>
            </a:pPr>
            <a:r>
              <a:rPr lang="zh-CN" altLang="en-US" sz="4000" dirty="0">
                <a:solidFill>
                  <a:schemeClr val="tx1"/>
                </a:solidFill>
                <a:latin typeface="隶书" panose="02010509060101010101" pitchFamily="49" charset="-122"/>
                <a:ea typeface="隶书" panose="02010509060101010101" pitchFamily="49" charset="-122"/>
              </a:rPr>
              <a:t>小部分：重症病毒性肝炎</a:t>
            </a:r>
            <a:endParaRPr lang="zh-CN" altLang="en-US" sz="4000" dirty="0">
              <a:solidFill>
                <a:schemeClr val="tx1"/>
              </a:solidFill>
              <a:latin typeface="隶书" panose="02010509060101010101" pitchFamily="49" charset="-122"/>
              <a:ea typeface="隶书" panose="02010509060101010101" pitchFamily="49" charset="-122"/>
            </a:endParaRPr>
          </a:p>
          <a:p>
            <a:pPr eaLnBrk="1" hangingPunct="1">
              <a:lnSpc>
                <a:spcPct val="90000"/>
              </a:lnSpc>
              <a:buNone/>
            </a:pPr>
            <a:r>
              <a:rPr lang="zh-CN" altLang="en-US" sz="4000" dirty="0">
                <a:solidFill>
                  <a:schemeClr val="tx1"/>
                </a:solidFill>
                <a:latin typeface="隶书" panose="02010509060101010101" pitchFamily="49" charset="-122"/>
                <a:ea typeface="隶书" panose="02010509060101010101" pitchFamily="49" charset="-122"/>
              </a:rPr>
              <a:t>         中毒性肝炎</a:t>
            </a:r>
            <a:endParaRPr lang="zh-CN" altLang="en-US" sz="4000" dirty="0">
              <a:solidFill>
                <a:schemeClr val="tx1"/>
              </a:solidFill>
              <a:latin typeface="隶书" panose="02010509060101010101" pitchFamily="49" charset="-122"/>
              <a:ea typeface="隶书" panose="02010509060101010101" pitchFamily="49" charset="-122"/>
            </a:endParaRPr>
          </a:p>
          <a:p>
            <a:pPr eaLnBrk="1" hangingPunct="1">
              <a:lnSpc>
                <a:spcPct val="90000"/>
              </a:lnSpc>
              <a:buNone/>
            </a:pPr>
            <a:r>
              <a:rPr lang="zh-CN" altLang="en-US" sz="4000" dirty="0">
                <a:solidFill>
                  <a:schemeClr val="tx1"/>
                </a:solidFill>
                <a:latin typeface="隶书" panose="02010509060101010101" pitchFamily="49" charset="-122"/>
                <a:ea typeface="隶书" panose="02010509060101010101" pitchFamily="49" charset="-122"/>
              </a:rPr>
              <a:t>         药物性肝炎</a:t>
            </a:r>
            <a:endParaRPr lang="zh-CN" altLang="en-US" sz="4000" dirty="0">
              <a:solidFill>
                <a:schemeClr val="tx1"/>
              </a:solidFill>
              <a:latin typeface="隶书" panose="02010509060101010101" pitchFamily="49" charset="-122"/>
              <a:ea typeface="隶书" panose="02010509060101010101" pitchFamily="49" charset="-122"/>
            </a:endParaRPr>
          </a:p>
          <a:p>
            <a:pPr eaLnBrk="1" hangingPunct="1">
              <a:lnSpc>
                <a:spcPct val="90000"/>
              </a:lnSpc>
            </a:pPr>
            <a:r>
              <a:rPr lang="zh-CN" altLang="en-US" sz="4000" dirty="0">
                <a:solidFill>
                  <a:schemeClr val="tx1"/>
                </a:solidFill>
                <a:latin typeface="隶书" panose="02010509060101010101" pitchFamily="49" charset="-122"/>
                <a:ea typeface="隶书" panose="02010509060101010101" pitchFamily="49" charset="-122"/>
              </a:rPr>
              <a:t>更少见：原发性肝癌</a:t>
            </a:r>
            <a:endParaRPr lang="zh-CN" altLang="en-US" sz="4000" dirty="0">
              <a:solidFill>
                <a:schemeClr val="tx1"/>
              </a:solidFill>
              <a:latin typeface="隶书" panose="02010509060101010101" pitchFamily="49" charset="-122"/>
              <a:ea typeface="隶书" panose="02010509060101010101" pitchFamily="49" charset="-122"/>
            </a:endParaRPr>
          </a:p>
          <a:p>
            <a:pPr eaLnBrk="1" hangingPunct="1">
              <a:lnSpc>
                <a:spcPct val="90000"/>
              </a:lnSpc>
              <a:buNone/>
            </a:pPr>
            <a:r>
              <a:rPr lang="zh-CN" altLang="en-US" sz="4000" dirty="0">
                <a:solidFill>
                  <a:schemeClr val="tx1"/>
                </a:solidFill>
                <a:latin typeface="隶书" panose="02010509060101010101" pitchFamily="49" charset="-122"/>
                <a:ea typeface="隶书" panose="02010509060101010101" pitchFamily="49" charset="-122"/>
              </a:rPr>
              <a:t>         妊娠急性脂肪肝                        </a:t>
            </a:r>
            <a:endParaRPr lang="zh-CN" altLang="en-US" sz="4000" dirty="0">
              <a:solidFill>
                <a:schemeClr val="tx1"/>
              </a:solidFill>
              <a:latin typeface="隶书" panose="02010509060101010101" pitchFamily="49" charset="-122"/>
              <a:ea typeface="隶书" panose="02010509060101010101" pitchFamily="49" charset="-122"/>
            </a:endParaRPr>
          </a:p>
          <a:p>
            <a:pPr eaLnBrk="1" hangingPunct="1">
              <a:lnSpc>
                <a:spcPct val="90000"/>
              </a:lnSpc>
              <a:buNone/>
            </a:pPr>
            <a:r>
              <a:rPr lang="zh-CN" altLang="en-US" sz="4000" dirty="0">
                <a:solidFill>
                  <a:schemeClr val="tx1"/>
                </a:solidFill>
                <a:latin typeface="隶书" panose="02010509060101010101" pitchFamily="49" charset="-122"/>
                <a:ea typeface="隶书" panose="02010509060101010101" pitchFamily="49" charset="-122"/>
              </a:rPr>
              <a:t>         严重胆道感染</a:t>
            </a:r>
            <a:endParaRPr lang="zh-CN" altLang="en-US" sz="4000" dirty="0">
              <a:solidFill>
                <a:schemeClr val="tx1"/>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Rectangle 2"/>
          <p:cNvSpPr>
            <a:spLocks noGrp="1" noRot="1"/>
          </p:cNvSpPr>
          <p:nvPr>
            <p:ph type="title"/>
          </p:nvPr>
        </p:nvSpPr>
        <p:spPr>
          <a:xfrm>
            <a:off x="524510" y="116205"/>
            <a:ext cx="7772400" cy="838200"/>
          </a:xfrm>
        </p:spPr>
        <p:txBody>
          <a:bodyPr vert="horz" wrap="square" lIns="91440" tIns="45720" rIns="91440" bIns="45720" anchor="ctr" anchorCtr="0">
            <a:normAutofit fontScale="90000"/>
          </a:bodyPr>
          <a:p>
            <a:pPr algn="l" eaLnBrk="1" hangingPunct="1"/>
            <a:r>
              <a:rPr lang="zh-CN" altLang="en-US" sz="6000" dirty="0">
                <a:solidFill>
                  <a:srgbClr val="FFC000"/>
                </a:solidFill>
                <a:latin typeface="隶书" panose="02010509060101010101" pitchFamily="49" charset="-122"/>
                <a:ea typeface="隶书" panose="02010509060101010101" pitchFamily="49" charset="-122"/>
              </a:rPr>
              <a:t>三、诱因</a:t>
            </a:r>
            <a:endParaRPr lang="zh-CN" altLang="en-US" sz="6000" dirty="0">
              <a:solidFill>
                <a:srgbClr val="FFC000"/>
              </a:solidFill>
              <a:latin typeface="隶书" panose="02010509060101010101" pitchFamily="49" charset="-122"/>
              <a:ea typeface="隶书" panose="02010509060101010101" pitchFamily="49" charset="-122"/>
              <a:sym typeface="Wingdings" panose="05000000000000000000" pitchFamily="2" charset="2"/>
            </a:endParaRPr>
          </a:p>
        </p:txBody>
      </p:sp>
      <p:sp>
        <p:nvSpPr>
          <p:cNvPr id="107523" name="Rectangle 3"/>
          <p:cNvSpPr>
            <a:spLocks noGrp="1" noRot="1"/>
          </p:cNvSpPr>
          <p:nvPr>
            <p:ph sz="half" idx="1"/>
          </p:nvPr>
        </p:nvSpPr>
        <p:spPr>
          <a:xfrm>
            <a:off x="591185" y="1461770"/>
            <a:ext cx="9232265" cy="4103370"/>
          </a:xfrm>
        </p:spPr>
        <p:txBody>
          <a:bodyPr vert="horz" wrap="square" lIns="91440" tIns="45720" rIns="91440" bIns="45720" anchor="t" anchorCtr="0">
            <a:normAutofit fontScale="50000"/>
          </a:bodyPr>
          <a:p>
            <a:pPr eaLnBrk="1" hangingPunct="1">
              <a:lnSpc>
                <a:spcPct val="90000"/>
              </a:lnSpc>
              <a:buClr>
                <a:schemeClr val="hlink"/>
              </a:buClr>
              <a:buSzTx/>
              <a:buFont typeface="Wingdings" panose="05000000000000000000" pitchFamily="2" charset="2"/>
              <a:buNone/>
            </a:pPr>
            <a:r>
              <a:rPr lang="en-US" altLang="zh-CN" sz="4000" dirty="0">
                <a:solidFill>
                  <a:schemeClr val="tx1"/>
                </a:solidFill>
                <a:latin typeface="隶书" panose="02010509060101010101" pitchFamily="49" charset="-122"/>
                <a:ea typeface="隶书" panose="02010509060101010101" pitchFamily="49" charset="-122"/>
              </a:rPr>
              <a:t>1</a:t>
            </a:r>
            <a:r>
              <a:rPr lang="zh-CN" altLang="en-US" sz="4000" dirty="0">
                <a:solidFill>
                  <a:schemeClr val="tx1"/>
                </a:solidFill>
                <a:latin typeface="隶书" panose="02010509060101010101" pitchFamily="49" charset="-122"/>
                <a:ea typeface="隶书" panose="02010509060101010101" pitchFamily="49" charset="-122"/>
              </a:rPr>
              <a:t>、上消化道出血</a:t>
            </a:r>
            <a:endParaRPr lang="zh-CN" altLang="en-US" sz="4000" dirty="0">
              <a:solidFill>
                <a:schemeClr val="tx1"/>
              </a:solidFill>
              <a:latin typeface="隶书" panose="02010509060101010101" pitchFamily="49" charset="-122"/>
              <a:ea typeface="隶书" panose="02010509060101010101" pitchFamily="49" charset="-122"/>
            </a:endParaRPr>
          </a:p>
          <a:p>
            <a:pPr eaLnBrk="1" hangingPunct="1">
              <a:lnSpc>
                <a:spcPct val="90000"/>
              </a:lnSpc>
              <a:buClr>
                <a:schemeClr val="hlink"/>
              </a:buClr>
              <a:buSzTx/>
              <a:buFont typeface="Wingdings" panose="05000000000000000000" pitchFamily="2" charset="2"/>
              <a:buNone/>
            </a:pPr>
            <a:r>
              <a:rPr lang="en-US" altLang="zh-CN" sz="4000" dirty="0">
                <a:solidFill>
                  <a:schemeClr val="tx1"/>
                </a:solidFill>
                <a:latin typeface="隶书" panose="02010509060101010101" pitchFamily="49" charset="-122"/>
                <a:ea typeface="隶书" panose="02010509060101010101" pitchFamily="49" charset="-122"/>
              </a:rPr>
              <a:t>2</a:t>
            </a:r>
            <a:r>
              <a:rPr lang="zh-CN" altLang="en-US" sz="4000" dirty="0">
                <a:solidFill>
                  <a:schemeClr val="tx1"/>
                </a:solidFill>
                <a:latin typeface="隶书" panose="02010509060101010101" pitchFamily="49" charset="-122"/>
                <a:ea typeface="隶书" panose="02010509060101010101" pitchFamily="49" charset="-122"/>
              </a:rPr>
              <a:t>、大量排钾利尿</a:t>
            </a:r>
            <a:endParaRPr lang="zh-CN" altLang="en-US" sz="4000" dirty="0">
              <a:solidFill>
                <a:schemeClr val="tx1"/>
              </a:solidFill>
              <a:latin typeface="隶书" panose="02010509060101010101" pitchFamily="49" charset="-122"/>
              <a:ea typeface="隶书" panose="02010509060101010101" pitchFamily="49" charset="-122"/>
            </a:endParaRPr>
          </a:p>
          <a:p>
            <a:pPr eaLnBrk="1" hangingPunct="1">
              <a:lnSpc>
                <a:spcPct val="90000"/>
              </a:lnSpc>
              <a:buClr>
                <a:schemeClr val="hlink"/>
              </a:buClr>
              <a:buSzTx/>
              <a:buFont typeface="Wingdings" panose="05000000000000000000" pitchFamily="2" charset="2"/>
              <a:buNone/>
            </a:pPr>
            <a:r>
              <a:rPr lang="en-US" altLang="zh-CN" sz="4000" dirty="0">
                <a:solidFill>
                  <a:schemeClr val="tx1"/>
                </a:solidFill>
                <a:latin typeface="隶书" panose="02010509060101010101" pitchFamily="49" charset="-122"/>
                <a:ea typeface="隶书" panose="02010509060101010101" pitchFamily="49" charset="-122"/>
              </a:rPr>
              <a:t>3</a:t>
            </a:r>
            <a:r>
              <a:rPr lang="zh-CN" altLang="en-US" sz="4000" dirty="0">
                <a:solidFill>
                  <a:schemeClr val="tx1"/>
                </a:solidFill>
                <a:latin typeface="隶书" panose="02010509060101010101" pitchFamily="49" charset="-122"/>
                <a:ea typeface="隶书" panose="02010509060101010101" pitchFamily="49" charset="-122"/>
              </a:rPr>
              <a:t>、放腹水</a:t>
            </a:r>
            <a:endParaRPr lang="zh-CN" altLang="en-US" sz="4000" dirty="0">
              <a:solidFill>
                <a:schemeClr val="tx1"/>
              </a:solidFill>
              <a:latin typeface="隶书" panose="02010509060101010101" pitchFamily="49" charset="-122"/>
              <a:ea typeface="隶书" panose="02010509060101010101" pitchFamily="49" charset="-122"/>
            </a:endParaRPr>
          </a:p>
          <a:p>
            <a:pPr eaLnBrk="1" hangingPunct="1">
              <a:lnSpc>
                <a:spcPct val="90000"/>
              </a:lnSpc>
              <a:buClr>
                <a:schemeClr val="hlink"/>
              </a:buClr>
              <a:buSzTx/>
              <a:buFont typeface="Wingdings" panose="05000000000000000000" pitchFamily="2" charset="2"/>
              <a:buNone/>
            </a:pPr>
            <a:r>
              <a:rPr lang="en-US" altLang="zh-CN" sz="4000" dirty="0">
                <a:solidFill>
                  <a:schemeClr val="tx1"/>
                </a:solidFill>
                <a:latin typeface="隶书" panose="02010509060101010101" pitchFamily="49" charset="-122"/>
                <a:ea typeface="隶书" panose="02010509060101010101" pitchFamily="49" charset="-122"/>
              </a:rPr>
              <a:t>4</a:t>
            </a:r>
            <a:r>
              <a:rPr lang="zh-CN" altLang="en-US" sz="4000" dirty="0">
                <a:solidFill>
                  <a:schemeClr val="tx1"/>
                </a:solidFill>
                <a:latin typeface="隶书" panose="02010509060101010101" pitchFamily="49" charset="-122"/>
                <a:ea typeface="隶书" panose="02010509060101010101" pitchFamily="49" charset="-122"/>
              </a:rPr>
              <a:t>、高蛋白饮食</a:t>
            </a:r>
            <a:endParaRPr lang="zh-CN" altLang="en-US" sz="4000" dirty="0">
              <a:solidFill>
                <a:schemeClr val="tx1"/>
              </a:solidFill>
              <a:latin typeface="隶书" panose="02010509060101010101" pitchFamily="49" charset="-122"/>
              <a:ea typeface="隶书" panose="02010509060101010101" pitchFamily="49" charset="-122"/>
            </a:endParaRPr>
          </a:p>
          <a:p>
            <a:pPr eaLnBrk="1" hangingPunct="1">
              <a:lnSpc>
                <a:spcPct val="90000"/>
              </a:lnSpc>
              <a:buClr>
                <a:schemeClr val="hlink"/>
              </a:buClr>
              <a:buSzTx/>
              <a:buFont typeface="Wingdings" panose="05000000000000000000" pitchFamily="2" charset="2"/>
              <a:buNone/>
            </a:pPr>
            <a:r>
              <a:rPr lang="en-US" altLang="zh-CN" sz="4000" dirty="0">
                <a:solidFill>
                  <a:schemeClr val="tx1"/>
                </a:solidFill>
                <a:latin typeface="隶书" panose="02010509060101010101" pitchFamily="49" charset="-122"/>
                <a:ea typeface="隶书" panose="02010509060101010101" pitchFamily="49" charset="-122"/>
              </a:rPr>
              <a:t>5</a:t>
            </a:r>
            <a:r>
              <a:rPr lang="zh-CN" altLang="en-US" sz="4000" dirty="0">
                <a:solidFill>
                  <a:schemeClr val="tx1"/>
                </a:solidFill>
                <a:latin typeface="隶书" panose="02010509060101010101" pitchFamily="49" charset="-122"/>
                <a:ea typeface="隶书" panose="02010509060101010101" pitchFamily="49" charset="-122"/>
              </a:rPr>
              <a:t>、催眠镇静药</a:t>
            </a:r>
            <a:endParaRPr lang="zh-CN" altLang="en-US" sz="4000" dirty="0">
              <a:solidFill>
                <a:schemeClr val="tx1"/>
              </a:solidFill>
              <a:latin typeface="隶书" panose="02010509060101010101" pitchFamily="49" charset="-122"/>
              <a:ea typeface="隶书" panose="02010509060101010101" pitchFamily="49" charset="-122"/>
            </a:endParaRPr>
          </a:p>
          <a:p>
            <a:pPr eaLnBrk="1" hangingPunct="1">
              <a:lnSpc>
                <a:spcPct val="90000"/>
              </a:lnSpc>
              <a:buClr>
                <a:schemeClr val="hlink"/>
              </a:buClr>
              <a:buSzTx/>
              <a:buFont typeface="Wingdings" panose="05000000000000000000" pitchFamily="2" charset="2"/>
              <a:buNone/>
            </a:pPr>
            <a:r>
              <a:rPr lang="en-US" altLang="zh-CN" sz="4000" dirty="0">
                <a:solidFill>
                  <a:schemeClr val="tx1"/>
                </a:solidFill>
                <a:latin typeface="隶书" panose="02010509060101010101" pitchFamily="49" charset="-122"/>
                <a:ea typeface="隶书" panose="02010509060101010101" pitchFamily="49" charset="-122"/>
              </a:rPr>
              <a:t>6</a:t>
            </a:r>
            <a:r>
              <a:rPr lang="zh-CN" altLang="en-US" sz="4000" dirty="0">
                <a:solidFill>
                  <a:schemeClr val="tx1"/>
                </a:solidFill>
                <a:latin typeface="隶书" panose="02010509060101010101" pitchFamily="49" charset="-122"/>
                <a:ea typeface="隶书" panose="02010509060101010101" pitchFamily="49" charset="-122"/>
              </a:rPr>
              <a:t>、麻醉药</a:t>
            </a:r>
            <a:endParaRPr lang="zh-CN" altLang="en-US" sz="4000" dirty="0">
              <a:solidFill>
                <a:schemeClr val="tx1"/>
              </a:solidFill>
              <a:latin typeface="隶书" panose="02010509060101010101" pitchFamily="49" charset="-122"/>
              <a:ea typeface="隶书" panose="02010509060101010101" pitchFamily="49" charset="-122"/>
            </a:endParaRPr>
          </a:p>
          <a:p>
            <a:pPr eaLnBrk="1" hangingPunct="1">
              <a:lnSpc>
                <a:spcPct val="90000"/>
              </a:lnSpc>
              <a:buClr>
                <a:schemeClr val="hlink"/>
              </a:buClr>
              <a:buSzTx/>
              <a:buFont typeface="Wingdings" panose="05000000000000000000" pitchFamily="2" charset="2"/>
              <a:buNone/>
            </a:pPr>
            <a:r>
              <a:rPr lang="en-US" altLang="zh-CN" sz="4000" dirty="0">
                <a:latin typeface="隶书" panose="02010509060101010101" pitchFamily="49" charset="-122"/>
                <a:ea typeface="隶书" panose="02010509060101010101" pitchFamily="49" charset="-122"/>
                <a:sym typeface="+mn-ea"/>
              </a:rPr>
              <a:t>7</a:t>
            </a:r>
            <a:r>
              <a:rPr lang="zh-CN" altLang="en-US" sz="4000" dirty="0">
                <a:latin typeface="隶书" panose="02010509060101010101" pitchFamily="49" charset="-122"/>
                <a:ea typeface="隶书" panose="02010509060101010101" pitchFamily="49" charset="-122"/>
                <a:sym typeface="+mn-ea"/>
              </a:rPr>
              <a:t>、便秘</a:t>
            </a:r>
            <a:endParaRPr lang="zh-CN" altLang="en-US" sz="4000" dirty="0">
              <a:solidFill>
                <a:schemeClr val="tx1"/>
              </a:solidFill>
              <a:latin typeface="隶书" panose="02010509060101010101" pitchFamily="49" charset="-122"/>
              <a:ea typeface="隶书" panose="02010509060101010101" pitchFamily="49" charset="-122"/>
            </a:endParaRPr>
          </a:p>
          <a:p>
            <a:pPr eaLnBrk="1" hangingPunct="1">
              <a:lnSpc>
                <a:spcPct val="90000"/>
              </a:lnSpc>
              <a:buClr>
                <a:schemeClr val="hlink"/>
              </a:buClr>
              <a:buSzTx/>
              <a:buFont typeface="Wingdings" panose="05000000000000000000" pitchFamily="2" charset="2"/>
              <a:buNone/>
            </a:pPr>
            <a:r>
              <a:rPr lang="en-US" altLang="zh-CN" sz="4000" dirty="0">
                <a:latin typeface="隶书" panose="02010509060101010101" pitchFamily="49" charset="-122"/>
                <a:ea typeface="隶书" panose="02010509060101010101" pitchFamily="49" charset="-122"/>
                <a:sym typeface="+mn-ea"/>
              </a:rPr>
              <a:t>8</a:t>
            </a:r>
            <a:r>
              <a:rPr lang="zh-CN" altLang="en-US" sz="4000" dirty="0">
                <a:latin typeface="隶书" panose="02010509060101010101" pitchFamily="49" charset="-122"/>
                <a:ea typeface="隶书" panose="02010509060101010101" pitchFamily="49" charset="-122"/>
                <a:sym typeface="+mn-ea"/>
              </a:rPr>
              <a:t>、尿毒症</a:t>
            </a:r>
            <a:endParaRPr lang="zh-CN" altLang="en-US" sz="4000" dirty="0">
              <a:solidFill>
                <a:schemeClr val="tx1"/>
              </a:solidFill>
              <a:latin typeface="隶书" panose="02010509060101010101" pitchFamily="49" charset="-122"/>
              <a:ea typeface="隶书" panose="02010509060101010101" pitchFamily="49" charset="-122"/>
            </a:endParaRPr>
          </a:p>
          <a:p>
            <a:pPr eaLnBrk="1" hangingPunct="1">
              <a:lnSpc>
                <a:spcPct val="90000"/>
              </a:lnSpc>
              <a:buClr>
                <a:schemeClr val="hlink"/>
              </a:buClr>
              <a:buSzTx/>
              <a:buFont typeface="Wingdings" panose="05000000000000000000" pitchFamily="2" charset="2"/>
              <a:buNone/>
            </a:pPr>
            <a:r>
              <a:rPr lang="en-US" altLang="zh-CN" sz="4000" dirty="0">
                <a:latin typeface="隶书" panose="02010509060101010101" pitchFamily="49" charset="-122"/>
                <a:ea typeface="隶书" panose="02010509060101010101" pitchFamily="49" charset="-122"/>
                <a:sym typeface="+mn-ea"/>
              </a:rPr>
              <a:t>9</a:t>
            </a:r>
            <a:r>
              <a:rPr lang="zh-CN" altLang="en-US" sz="4000" dirty="0">
                <a:latin typeface="隶书" panose="02010509060101010101" pitchFamily="49" charset="-122"/>
                <a:ea typeface="隶书" panose="02010509060101010101" pitchFamily="49" charset="-122"/>
                <a:sym typeface="+mn-ea"/>
              </a:rPr>
              <a:t>、外科手术</a:t>
            </a:r>
            <a:endParaRPr lang="zh-CN" altLang="en-US" sz="4000" dirty="0">
              <a:solidFill>
                <a:schemeClr val="tx1"/>
              </a:solidFill>
              <a:latin typeface="隶书" panose="02010509060101010101" pitchFamily="49" charset="-122"/>
              <a:ea typeface="隶书" panose="02010509060101010101" pitchFamily="49" charset="-122"/>
            </a:endParaRPr>
          </a:p>
          <a:p>
            <a:pPr eaLnBrk="1" hangingPunct="1">
              <a:lnSpc>
                <a:spcPct val="90000"/>
              </a:lnSpc>
              <a:buClr>
                <a:schemeClr val="hlink"/>
              </a:buClr>
              <a:buSzTx/>
              <a:buFont typeface="Wingdings" panose="05000000000000000000" pitchFamily="2" charset="2"/>
              <a:buNone/>
            </a:pPr>
            <a:r>
              <a:rPr lang="en-US" altLang="zh-CN" sz="4000" dirty="0">
                <a:latin typeface="隶书" panose="02010509060101010101" pitchFamily="49" charset="-122"/>
                <a:ea typeface="隶书" panose="02010509060101010101" pitchFamily="49" charset="-122"/>
                <a:sym typeface="+mn-ea"/>
              </a:rPr>
              <a:t>10</a:t>
            </a:r>
            <a:r>
              <a:rPr lang="zh-CN" altLang="en-US" sz="4000" dirty="0">
                <a:latin typeface="隶书" panose="02010509060101010101" pitchFamily="49" charset="-122"/>
                <a:ea typeface="隶书" panose="02010509060101010101" pitchFamily="49" charset="-122"/>
                <a:sym typeface="+mn-ea"/>
              </a:rPr>
              <a:t>、感染</a:t>
            </a:r>
            <a:r>
              <a:rPr lang="zh-CN" altLang="en-US" sz="4000" dirty="0">
                <a:sym typeface="+mn-ea"/>
              </a:rPr>
              <a:t> </a:t>
            </a:r>
            <a:endParaRPr lang="zh-CN" altLang="en-US" sz="4000" dirty="0">
              <a:solidFill>
                <a:schemeClr val="tx1"/>
              </a:solidFill>
              <a:ea typeface="黑体" panose="02010609060101010101" charset="-122"/>
            </a:endParaRPr>
          </a:p>
          <a:p>
            <a:pPr eaLnBrk="1" hangingPunct="1">
              <a:lnSpc>
                <a:spcPct val="90000"/>
              </a:lnSpc>
              <a:buClr>
                <a:schemeClr val="hlink"/>
              </a:buClr>
              <a:buSzTx/>
              <a:buFont typeface="Wingdings" panose="05000000000000000000" pitchFamily="2" charset="2"/>
              <a:buNone/>
            </a:pPr>
            <a:endParaRPr lang="zh-CN" altLang="en-US" sz="4000" dirty="0">
              <a:solidFill>
                <a:schemeClr val="tx1"/>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Rectangle 2"/>
          <p:cNvSpPr>
            <a:spLocks noGrp="1" noRot="1"/>
          </p:cNvSpPr>
          <p:nvPr>
            <p:ph type="title"/>
          </p:nvPr>
        </p:nvSpPr>
        <p:spPr>
          <a:xfrm>
            <a:off x="457200" y="228600"/>
            <a:ext cx="5029200" cy="533400"/>
          </a:xfrm>
        </p:spPr>
        <p:txBody>
          <a:bodyPr vert="horz" wrap="square" lIns="91440" tIns="45720" rIns="91440" bIns="45720" anchor="ctr" anchorCtr="0">
            <a:normAutofit fontScale="90000"/>
          </a:bodyPr>
          <a:p>
            <a:pPr eaLnBrk="1" hangingPunct="1"/>
            <a:r>
              <a:rPr lang="zh-CN" altLang="en-US" sz="4800" dirty="0">
                <a:solidFill>
                  <a:srgbClr val="FFC000"/>
                </a:solidFill>
                <a:ea typeface="隶书" panose="02010509060101010101" pitchFamily="49" charset="-122"/>
              </a:rPr>
              <a:t>四、发病机制</a:t>
            </a:r>
            <a:endParaRPr lang="zh-CN" altLang="en-US" sz="4800" dirty="0">
              <a:solidFill>
                <a:srgbClr val="FFC000"/>
              </a:solidFill>
              <a:ea typeface="隶书" panose="02010509060101010101" pitchFamily="49" charset="-122"/>
            </a:endParaRPr>
          </a:p>
        </p:txBody>
      </p:sp>
      <p:sp>
        <p:nvSpPr>
          <p:cNvPr id="108548" name="Text Box 5"/>
          <p:cNvSpPr txBox="1"/>
          <p:nvPr/>
        </p:nvSpPr>
        <p:spPr>
          <a:xfrm>
            <a:off x="3048000" y="1905000"/>
            <a:ext cx="1295400" cy="830263"/>
          </a:xfrm>
          <a:prstGeom prst="rect">
            <a:avLst/>
          </a:prstGeom>
          <a:noFill/>
          <a:ln w="12700">
            <a:noFill/>
          </a:ln>
        </p:spPr>
        <p:txBody>
          <a:bodyPr>
            <a:spAutoFit/>
          </a:bodyPr>
          <a:p>
            <a:pPr>
              <a:spcBef>
                <a:spcPct val="50000"/>
              </a:spcBef>
            </a:pPr>
            <a:r>
              <a:rPr lang="zh-CN" altLang="en-US" sz="2400" b="1" dirty="0">
                <a:solidFill>
                  <a:schemeClr val="bg1"/>
                </a:solidFill>
                <a:latin typeface="Times New Roman" panose="02020603050405020304" pitchFamily="18" charset="0"/>
                <a:ea typeface="宋体" panose="02010600030101010101" pitchFamily="2" charset="-122"/>
              </a:rPr>
              <a:t>毒性代谢产物</a:t>
            </a:r>
            <a:endParaRPr lang="zh-CN" altLang="en-US" sz="2400" b="1" dirty="0">
              <a:solidFill>
                <a:schemeClr val="bg1"/>
              </a:solidFill>
              <a:latin typeface="Times New Roman" panose="02020603050405020304" pitchFamily="18" charset="0"/>
              <a:ea typeface="宋体" panose="02010600030101010101" pitchFamily="2" charset="-122"/>
            </a:endParaRPr>
          </a:p>
        </p:txBody>
      </p:sp>
      <p:sp>
        <p:nvSpPr>
          <p:cNvPr id="108549" name="Text Box 6"/>
          <p:cNvSpPr txBox="1"/>
          <p:nvPr/>
        </p:nvSpPr>
        <p:spPr>
          <a:xfrm>
            <a:off x="6400800" y="1676400"/>
            <a:ext cx="1752600" cy="1200150"/>
          </a:xfrm>
          <a:prstGeom prst="rect">
            <a:avLst/>
          </a:prstGeom>
          <a:noFill/>
          <a:ln w="12700">
            <a:noFill/>
          </a:ln>
        </p:spPr>
        <p:txBody>
          <a:bodyPr>
            <a:spAutoFit/>
          </a:bodyPr>
          <a:p>
            <a:pPr>
              <a:spcBef>
                <a:spcPct val="50000"/>
              </a:spcBef>
            </a:pPr>
            <a:r>
              <a:rPr lang="zh-CN" altLang="en-US" sz="2400" b="1" dirty="0">
                <a:latin typeface="Times New Roman" panose="02020603050405020304" pitchFamily="18" charset="0"/>
                <a:ea typeface="宋体" panose="02010600030101010101" pitchFamily="2" charset="-122"/>
              </a:rPr>
              <a:t>氨中毒、氨基酸代谢失衡</a:t>
            </a:r>
            <a:endParaRPr lang="zh-CN" altLang="en-US" sz="2400" b="1" dirty="0">
              <a:latin typeface="Times New Roman" panose="02020603050405020304" pitchFamily="18" charset="0"/>
              <a:ea typeface="宋体" panose="02010600030101010101" pitchFamily="2" charset="-122"/>
            </a:endParaRPr>
          </a:p>
        </p:txBody>
      </p:sp>
      <p:sp>
        <p:nvSpPr>
          <p:cNvPr id="108550" name="Text Box 7"/>
          <p:cNvSpPr txBox="1"/>
          <p:nvPr/>
        </p:nvSpPr>
        <p:spPr>
          <a:xfrm>
            <a:off x="6324600" y="4191000"/>
            <a:ext cx="2209800" cy="1200150"/>
          </a:xfrm>
          <a:prstGeom prst="rect">
            <a:avLst/>
          </a:prstGeom>
          <a:noFill/>
          <a:ln w="12700">
            <a:noFill/>
          </a:ln>
        </p:spPr>
        <p:txBody>
          <a:bodyPr>
            <a:spAutoFit/>
          </a:bodyPr>
          <a:p>
            <a:pPr>
              <a:spcBef>
                <a:spcPct val="50000"/>
              </a:spcBef>
            </a:pPr>
            <a:r>
              <a:rPr lang="zh-CN" altLang="en-US" sz="2400" b="1" dirty="0">
                <a:solidFill>
                  <a:schemeClr val="bg1"/>
                </a:solidFill>
                <a:latin typeface="Times New Roman" panose="02020603050405020304" pitchFamily="18" charset="0"/>
                <a:ea typeface="宋体" panose="02010600030101010101" pitchFamily="2" charset="-122"/>
              </a:rPr>
              <a:t>干</a:t>
            </a:r>
            <a:r>
              <a:rPr lang="zh-CN" altLang="en-US" sz="2400" b="1" dirty="0">
                <a:latin typeface="Times New Roman" panose="02020603050405020304" pitchFamily="18" charset="0"/>
                <a:ea typeface="宋体" panose="02010600030101010101" pitchFamily="2" charset="-122"/>
              </a:rPr>
              <a:t>扰脑的能量代谢，大脑功能紊乱</a:t>
            </a:r>
            <a:endParaRPr lang="zh-CN" altLang="en-US" sz="2400" b="1" dirty="0">
              <a:latin typeface="Times New Roman" panose="02020603050405020304" pitchFamily="18" charset="0"/>
              <a:ea typeface="宋体" panose="02010600030101010101" pitchFamily="2" charset="-122"/>
            </a:endParaRPr>
          </a:p>
        </p:txBody>
      </p:sp>
      <p:sp>
        <p:nvSpPr>
          <p:cNvPr id="108551" name="Text Box 8"/>
          <p:cNvSpPr txBox="1"/>
          <p:nvPr/>
        </p:nvSpPr>
        <p:spPr>
          <a:xfrm>
            <a:off x="533400" y="3581400"/>
            <a:ext cx="2438400" cy="2308225"/>
          </a:xfrm>
          <a:prstGeom prst="rect">
            <a:avLst/>
          </a:prstGeom>
          <a:noFill/>
          <a:ln w="12700">
            <a:noFill/>
          </a:ln>
        </p:spPr>
        <p:txBody>
          <a:bodyPr>
            <a:spAutoFit/>
          </a:bodyPr>
          <a:p>
            <a:pPr>
              <a:spcBef>
                <a:spcPct val="50000"/>
              </a:spcBef>
            </a:pPr>
            <a:r>
              <a:rPr lang="zh-CN" altLang="en-US" sz="2400" b="1" dirty="0">
                <a:solidFill>
                  <a:schemeClr val="bg1"/>
                </a:solidFill>
                <a:latin typeface="Times New Roman" panose="02020603050405020304" pitchFamily="18" charset="0"/>
                <a:ea typeface="宋体" panose="02010600030101010101" pitchFamily="2" charset="-122"/>
              </a:rPr>
              <a:t>表</a:t>
            </a:r>
            <a:r>
              <a:rPr lang="zh-CN" altLang="en-US" sz="2400" b="1" dirty="0">
                <a:latin typeface="Times New Roman" panose="02020603050405020304" pitchFamily="18" charset="0"/>
                <a:ea typeface="宋体" panose="02010600030101010101" pitchFamily="2" charset="-122"/>
              </a:rPr>
              <a:t>现：意识障碍，性格改变，行为失常，定向力及计算力下降，幻觉，狂躁，昏睡，昏迷</a:t>
            </a:r>
            <a:endParaRPr lang="zh-CN" altLang="en-US" sz="2400" b="1" dirty="0">
              <a:latin typeface="Times New Roman" panose="02020603050405020304" pitchFamily="18" charset="0"/>
              <a:ea typeface="宋体" panose="02010600030101010101" pitchFamily="2" charset="-122"/>
            </a:endParaRPr>
          </a:p>
        </p:txBody>
      </p:sp>
      <p:sp>
        <p:nvSpPr>
          <p:cNvPr id="108552" name="AutoShape 9"/>
          <p:cNvSpPr/>
          <p:nvPr/>
        </p:nvSpPr>
        <p:spPr>
          <a:xfrm>
            <a:off x="2438400" y="1219200"/>
            <a:ext cx="609600" cy="228600"/>
          </a:xfrm>
          <a:prstGeom prst="rightArrow">
            <a:avLst>
              <a:gd name="adj1" fmla="val 50000"/>
              <a:gd name="adj2" fmla="val 66654"/>
            </a:avLst>
          </a:prstGeom>
          <a:solidFill>
            <a:srgbClr val="843500"/>
          </a:solidFill>
          <a:ln w="12700" cap="sq" cmpd="sng">
            <a:solidFill>
              <a:schemeClr val="tx1"/>
            </a:solidFill>
            <a:prstDash val="solid"/>
            <a:miter/>
            <a:headEnd type="none" w="sm" len="sm"/>
            <a:tailEnd type="none" w="sm" len="sm"/>
          </a:ln>
        </p:spPr>
        <p:txBody>
          <a:bodyPr wrap="none" anchor="ctr" anchorCtr="0"/>
          <a:p>
            <a:pPr algn="ctr"/>
            <a:endParaRPr lang="zh-CN" altLang="en-US" sz="2400" dirty="0">
              <a:latin typeface="Times New Roman" panose="02020603050405020304" pitchFamily="18" charset="0"/>
              <a:ea typeface="宋体" panose="02010600030101010101" pitchFamily="2" charset="-122"/>
            </a:endParaRPr>
          </a:p>
        </p:txBody>
      </p:sp>
      <p:sp>
        <p:nvSpPr>
          <p:cNvPr id="108553" name="AutoShape 10"/>
          <p:cNvSpPr/>
          <p:nvPr/>
        </p:nvSpPr>
        <p:spPr>
          <a:xfrm rot="-2700000">
            <a:off x="5105400" y="2590800"/>
            <a:ext cx="1371600" cy="228600"/>
          </a:xfrm>
          <a:prstGeom prst="rightArrow">
            <a:avLst>
              <a:gd name="adj1" fmla="val 50000"/>
              <a:gd name="adj2" fmla="val 150000"/>
            </a:avLst>
          </a:prstGeom>
          <a:solidFill>
            <a:srgbClr val="843500"/>
          </a:solidFill>
          <a:ln w="12700" cap="sq" cmpd="sng">
            <a:solidFill>
              <a:schemeClr val="tx1"/>
            </a:solidFill>
            <a:prstDash val="solid"/>
            <a:miter/>
            <a:headEnd type="none" w="sm" len="sm"/>
            <a:tailEnd type="none" w="sm" len="sm"/>
          </a:ln>
        </p:spPr>
        <p:txBody>
          <a:bodyPr wrap="none" anchor="ctr" anchorCtr="0"/>
          <a:p>
            <a:pPr algn="ctr"/>
            <a:endParaRPr lang="zh-CN" altLang="en-US" sz="2400" dirty="0">
              <a:latin typeface="Times New Roman" panose="02020603050405020304" pitchFamily="18" charset="0"/>
              <a:ea typeface="宋体" panose="02010600030101010101" pitchFamily="2" charset="-122"/>
            </a:endParaRPr>
          </a:p>
        </p:txBody>
      </p:sp>
      <p:sp>
        <p:nvSpPr>
          <p:cNvPr id="108555" name="Oval 12"/>
          <p:cNvSpPr/>
          <p:nvPr/>
        </p:nvSpPr>
        <p:spPr>
          <a:xfrm>
            <a:off x="3581400" y="2895600"/>
            <a:ext cx="1524000" cy="914400"/>
          </a:xfrm>
          <a:prstGeom prst="ellipse">
            <a:avLst/>
          </a:prstGeom>
          <a:solidFill>
            <a:srgbClr val="FF8E41"/>
          </a:solidFill>
          <a:ln w="9525" cap="flat" cmpd="sng">
            <a:solidFill>
              <a:schemeClr val="tx1"/>
            </a:solidFill>
            <a:prstDash val="solid"/>
            <a:headEnd type="none" w="med" len="med"/>
            <a:tailEnd type="none" w="med" len="med"/>
          </a:ln>
        </p:spPr>
        <p:txBody>
          <a:bodyPr wrap="none" anchor="ctr" anchorCtr="0"/>
          <a:p>
            <a:pPr algn="ctr">
              <a:spcBef>
                <a:spcPct val="50000"/>
              </a:spcBef>
            </a:pPr>
            <a:r>
              <a:rPr lang="zh-CN" altLang="en-US" sz="2400" b="1" dirty="0">
                <a:latin typeface="Times New Roman" panose="02020603050405020304" pitchFamily="18" charset="0"/>
                <a:ea typeface="宋体" panose="02010600030101010101" pitchFamily="2" charset="-122"/>
              </a:rPr>
              <a:t>体循环</a:t>
            </a:r>
            <a:endParaRPr lang="zh-CN" altLang="en-US" sz="2400" dirty="0">
              <a:latin typeface="Times New Roman" panose="02020603050405020304" pitchFamily="18" charset="0"/>
              <a:ea typeface="宋体" panose="02010600030101010101" pitchFamily="2" charset="-122"/>
            </a:endParaRPr>
          </a:p>
        </p:txBody>
      </p:sp>
      <p:sp>
        <p:nvSpPr>
          <p:cNvPr id="108556" name="AutoShape 13"/>
          <p:cNvSpPr/>
          <p:nvPr/>
        </p:nvSpPr>
        <p:spPr>
          <a:xfrm>
            <a:off x="4343400" y="1828800"/>
            <a:ext cx="228600" cy="1143000"/>
          </a:xfrm>
          <a:prstGeom prst="downArrow">
            <a:avLst>
              <a:gd name="adj1" fmla="val 50000"/>
              <a:gd name="adj2" fmla="val 125000"/>
            </a:avLst>
          </a:prstGeom>
          <a:solidFill>
            <a:srgbClr val="843500"/>
          </a:solidFill>
          <a:ln w="12700" cap="sq" cmpd="sng">
            <a:solidFill>
              <a:schemeClr val="tx1"/>
            </a:solidFill>
            <a:prstDash val="solid"/>
            <a:miter/>
            <a:headEnd type="none" w="med" len="med"/>
            <a:tailEnd type="none" w="med" len="med"/>
          </a:ln>
        </p:spPr>
        <p:txBody>
          <a:bodyPr wrap="none" anchor="ctr" anchorCtr="0"/>
          <a:p>
            <a:pPr algn="ctr"/>
            <a:endParaRPr lang="zh-CN" altLang="en-US" sz="2400" dirty="0">
              <a:latin typeface="Times New Roman" panose="02020603050405020304" pitchFamily="18" charset="0"/>
              <a:ea typeface="宋体" panose="02010600030101010101" pitchFamily="2" charset="-122"/>
            </a:endParaRPr>
          </a:p>
        </p:txBody>
      </p:sp>
      <p:sp>
        <p:nvSpPr>
          <p:cNvPr id="108557" name="AutoShape 14"/>
          <p:cNvSpPr/>
          <p:nvPr/>
        </p:nvSpPr>
        <p:spPr>
          <a:xfrm>
            <a:off x="7239000" y="3048000"/>
            <a:ext cx="228600" cy="1066800"/>
          </a:xfrm>
          <a:prstGeom prst="downArrow">
            <a:avLst>
              <a:gd name="adj1" fmla="val 50000"/>
              <a:gd name="adj2" fmla="val 116645"/>
            </a:avLst>
          </a:prstGeom>
          <a:solidFill>
            <a:srgbClr val="843500"/>
          </a:solidFill>
          <a:ln w="12700" cap="sq" cmpd="sng">
            <a:solidFill>
              <a:schemeClr val="tx1"/>
            </a:solidFill>
            <a:prstDash val="solid"/>
            <a:miter/>
            <a:headEnd type="none" w="med" len="med"/>
            <a:tailEnd type="none" w="med" len="med"/>
          </a:ln>
        </p:spPr>
        <p:txBody>
          <a:bodyPr wrap="none" anchor="ctr" anchorCtr="0"/>
          <a:p>
            <a:pPr algn="ctr"/>
            <a:endParaRPr lang="zh-CN" altLang="en-US" sz="2400" dirty="0">
              <a:latin typeface="Times New Roman" panose="02020603050405020304" pitchFamily="18" charset="0"/>
              <a:ea typeface="宋体" panose="02010600030101010101" pitchFamily="2" charset="-122"/>
            </a:endParaRPr>
          </a:p>
        </p:txBody>
      </p:sp>
      <p:sp>
        <p:nvSpPr>
          <p:cNvPr id="108558" name="AutoShape 15"/>
          <p:cNvSpPr/>
          <p:nvPr/>
        </p:nvSpPr>
        <p:spPr>
          <a:xfrm>
            <a:off x="3505200" y="4572000"/>
            <a:ext cx="2362200" cy="304800"/>
          </a:xfrm>
          <a:prstGeom prst="leftArrow">
            <a:avLst>
              <a:gd name="adj1" fmla="val 50000"/>
              <a:gd name="adj2" fmla="val 193750"/>
            </a:avLst>
          </a:prstGeom>
          <a:solidFill>
            <a:srgbClr val="843500"/>
          </a:solidFill>
          <a:ln w="12700" cap="sq" cmpd="sng">
            <a:solidFill>
              <a:schemeClr val="tx1"/>
            </a:solidFill>
            <a:prstDash val="solid"/>
            <a:miter/>
            <a:headEnd type="none" w="med" len="med"/>
            <a:tailEnd type="none" w="med" len="med"/>
          </a:ln>
        </p:spPr>
        <p:txBody>
          <a:bodyPr wrap="none" anchor="ctr" anchorCtr="0"/>
          <a:p>
            <a:pPr algn="ctr"/>
            <a:endParaRPr lang="zh-CN" altLang="en-US" sz="2400" dirty="0">
              <a:latin typeface="Times New Roman" panose="02020603050405020304" pitchFamily="18" charset="0"/>
              <a:ea typeface="宋体" panose="02010600030101010101" pitchFamily="2" charset="-122"/>
            </a:endParaRPr>
          </a:p>
        </p:txBody>
      </p:sp>
      <p:sp>
        <p:nvSpPr>
          <p:cNvPr id="108559" name="Text Box 16"/>
          <p:cNvSpPr txBox="1"/>
          <p:nvPr/>
        </p:nvSpPr>
        <p:spPr>
          <a:xfrm>
            <a:off x="7620000" y="3276600"/>
            <a:ext cx="990600" cy="457200"/>
          </a:xfrm>
          <a:prstGeom prst="rect">
            <a:avLst/>
          </a:prstGeom>
          <a:noFill/>
          <a:ln w="12700">
            <a:noFill/>
          </a:ln>
        </p:spPr>
        <p:txBody>
          <a:bodyPr>
            <a:spAutoFit/>
          </a:bodyPr>
          <a:p>
            <a:pPr algn="ctr">
              <a:spcBef>
                <a:spcPct val="50000"/>
              </a:spcBef>
            </a:pPr>
            <a:r>
              <a:rPr lang="zh-CN" altLang="en-US" sz="2400" b="1" dirty="0">
                <a:solidFill>
                  <a:srgbClr val="CC0000"/>
                </a:solidFill>
                <a:latin typeface="Times New Roman" panose="02020603050405020304" pitchFamily="18" charset="0"/>
                <a:ea typeface="宋体" panose="02010600030101010101" pitchFamily="2" charset="-122"/>
              </a:rPr>
              <a:t>入脑</a:t>
            </a:r>
            <a:endParaRPr lang="zh-CN" altLang="en-US" sz="2400" b="1" dirty="0">
              <a:solidFill>
                <a:srgbClr val="CC0000"/>
              </a:solidFill>
              <a:latin typeface="Times New Roman" panose="02020603050405020304" pitchFamily="18" charset="0"/>
              <a:ea typeface="宋体" panose="02010600030101010101" pitchFamily="2" charset="-122"/>
            </a:endParaRPr>
          </a:p>
        </p:txBody>
      </p:sp>
      <p:sp>
        <p:nvSpPr>
          <p:cNvPr id="108560" name="AutoShape 17"/>
          <p:cNvSpPr/>
          <p:nvPr/>
        </p:nvSpPr>
        <p:spPr>
          <a:xfrm>
            <a:off x="3124200" y="914400"/>
            <a:ext cx="228600" cy="762000"/>
          </a:xfrm>
          <a:prstGeom prst="leftBrace">
            <a:avLst>
              <a:gd name="adj1" fmla="val 27762"/>
              <a:gd name="adj2" fmla="val 50000"/>
            </a:avLst>
          </a:prstGeom>
          <a:noFill/>
          <a:ln w="12700" cap="sq" cmpd="sng">
            <a:solidFill>
              <a:schemeClr val="tx1"/>
            </a:solidFill>
            <a:prstDash val="solid"/>
            <a:headEnd type="none" w="med" len="med"/>
            <a:tailEnd type="none" w="med" len="med"/>
          </a:ln>
        </p:spPr>
        <p:txBody>
          <a:bodyPr wrap="none" anchor="ctr" anchorCtr="0"/>
          <a:p>
            <a:pPr algn="ctr"/>
            <a:endParaRPr lang="zh-CN" altLang="en-US" sz="2400" dirty="0">
              <a:latin typeface="Times New Roman" panose="02020603050405020304" pitchFamily="18" charset="0"/>
              <a:ea typeface="宋体" panose="02010600030101010101" pitchFamily="2" charset="-122"/>
            </a:endParaRPr>
          </a:p>
        </p:txBody>
      </p:sp>
      <p:sp>
        <p:nvSpPr>
          <p:cNvPr id="108547" name="Text Box 4"/>
          <p:cNvSpPr txBox="1"/>
          <p:nvPr/>
        </p:nvSpPr>
        <p:spPr>
          <a:xfrm>
            <a:off x="323215" y="838200"/>
            <a:ext cx="2057400" cy="1373188"/>
          </a:xfrm>
          <a:prstGeom prst="rect">
            <a:avLst/>
          </a:prstGeom>
          <a:noFill/>
          <a:ln w="12700">
            <a:noFill/>
          </a:ln>
        </p:spPr>
        <p:txBody>
          <a:bodyPr>
            <a:spAutoFit/>
          </a:bodyPr>
          <a:p>
            <a:pPr>
              <a:spcBef>
                <a:spcPct val="50000"/>
              </a:spcBef>
            </a:pPr>
            <a:r>
              <a:rPr lang="zh-CN" altLang="en-US" sz="2800" b="1" dirty="0">
                <a:latin typeface="Times New Roman" panose="02020603050405020304" pitchFamily="18" charset="0"/>
                <a:ea typeface="宋体" panose="02010600030101010101" pitchFamily="2" charset="-122"/>
              </a:rPr>
              <a:t>各种严重肝病（肝硬化、重症肝炎）</a:t>
            </a:r>
            <a:endParaRPr lang="zh-CN" altLang="en-US" sz="2800" b="1" dirty="0">
              <a:latin typeface="Times New Roman" panose="02020603050405020304" pitchFamily="18" charset="0"/>
              <a:ea typeface="宋体" panose="02010600030101010101" pitchFamily="2" charset="-122"/>
            </a:endParaRPr>
          </a:p>
        </p:txBody>
      </p:sp>
      <p:sp>
        <p:nvSpPr>
          <p:cNvPr id="108554" name="Text Box 11"/>
          <p:cNvSpPr txBox="1"/>
          <p:nvPr/>
        </p:nvSpPr>
        <p:spPr>
          <a:xfrm>
            <a:off x="3352800" y="762000"/>
            <a:ext cx="2133600" cy="1004888"/>
          </a:xfrm>
          <a:prstGeom prst="rect">
            <a:avLst/>
          </a:prstGeom>
          <a:noFill/>
          <a:ln w="9525">
            <a:noFill/>
          </a:ln>
        </p:spPr>
        <p:txBody>
          <a:bodyPr>
            <a:spAutoFit/>
          </a:bodyPr>
          <a:p>
            <a:pPr>
              <a:spcBef>
                <a:spcPct val="50000"/>
              </a:spcBef>
            </a:pPr>
            <a:r>
              <a:rPr lang="zh-CN" altLang="en-US" sz="2400" b="1" dirty="0">
                <a:solidFill>
                  <a:srgbClr val="660033"/>
                </a:solidFill>
                <a:latin typeface="Times New Roman" panose="02020603050405020304" pitchFamily="18" charset="0"/>
                <a:ea typeface="宋体" panose="02010600030101010101" pitchFamily="2" charset="-122"/>
              </a:rPr>
              <a:t>肝功衰竭</a:t>
            </a:r>
            <a:endParaRPr lang="zh-CN" altLang="en-US" sz="2400" b="1" dirty="0">
              <a:solidFill>
                <a:srgbClr val="660033"/>
              </a:solidFill>
              <a:latin typeface="Times New Roman" panose="02020603050405020304" pitchFamily="18" charset="0"/>
              <a:ea typeface="宋体" panose="02010600030101010101" pitchFamily="2" charset="-122"/>
            </a:endParaRPr>
          </a:p>
          <a:p>
            <a:pPr>
              <a:spcBef>
                <a:spcPct val="50000"/>
              </a:spcBef>
            </a:pPr>
            <a:r>
              <a:rPr lang="zh-CN" altLang="en-US" sz="2400" b="1" dirty="0">
                <a:solidFill>
                  <a:srgbClr val="660033"/>
                </a:solidFill>
                <a:latin typeface="Times New Roman" panose="02020603050405020304" pitchFamily="18" charset="0"/>
                <a:ea typeface="宋体" panose="02010600030101010101" pitchFamily="2" charset="-122"/>
              </a:rPr>
              <a:t>门体侧支循环</a:t>
            </a:r>
            <a:endParaRPr lang="zh-CN" altLang="en-US" sz="2400" b="1" dirty="0">
              <a:solidFill>
                <a:srgbClr val="660033"/>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9573" name="Picture 15"/>
          <p:cNvPicPr>
            <a:picLocks noChangeAspect="1"/>
          </p:cNvPicPr>
          <p:nvPr/>
        </p:nvPicPr>
        <p:blipFill>
          <a:blip r:embed="rId1"/>
          <a:stretch>
            <a:fillRect/>
          </a:stretch>
        </p:blipFill>
        <p:spPr>
          <a:xfrm>
            <a:off x="1517650" y="809625"/>
            <a:ext cx="8235950" cy="5238750"/>
          </a:xfrm>
          <a:prstGeom prst="rect">
            <a:avLst/>
          </a:prstGeom>
          <a:noFill/>
          <a:ln w="9525">
            <a:noFill/>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Rectangle 2"/>
          <p:cNvSpPr>
            <a:spLocks noGrp="1" noRot="1"/>
          </p:cNvSpPr>
          <p:nvPr>
            <p:ph type="title"/>
          </p:nvPr>
        </p:nvSpPr>
        <p:spPr>
          <a:xfrm>
            <a:off x="609600" y="0"/>
            <a:ext cx="7772400" cy="914400"/>
          </a:xfrm>
        </p:spPr>
        <p:txBody>
          <a:bodyPr vert="horz" wrap="square" lIns="91440" tIns="45720" rIns="91440" bIns="45720" anchor="ctr" anchorCtr="0">
            <a:normAutofit fontScale="90000"/>
          </a:bodyPr>
          <a:p>
            <a:pPr algn="l" eaLnBrk="1" hangingPunct="1"/>
            <a:r>
              <a:rPr lang="zh-CN" altLang="en-US" sz="6000" dirty="0">
                <a:solidFill>
                  <a:srgbClr val="FFC000"/>
                </a:solidFill>
                <a:ea typeface="隶书" panose="02010509060101010101" pitchFamily="49" charset="-122"/>
              </a:rPr>
              <a:t>发病机制五个学说</a:t>
            </a:r>
            <a:endParaRPr lang="zh-CN" altLang="en-US" sz="6000" dirty="0">
              <a:solidFill>
                <a:srgbClr val="FFC000"/>
              </a:solidFill>
              <a:ea typeface="隶书" panose="02010509060101010101" pitchFamily="49" charset="-122"/>
            </a:endParaRPr>
          </a:p>
        </p:txBody>
      </p:sp>
      <p:sp>
        <p:nvSpPr>
          <p:cNvPr id="110595" name="Rectangle 3"/>
          <p:cNvSpPr>
            <a:spLocks noGrp="1" noRot="1"/>
          </p:cNvSpPr>
          <p:nvPr>
            <p:ph idx="1"/>
          </p:nvPr>
        </p:nvSpPr>
        <p:spPr>
          <a:xfrm>
            <a:off x="855345" y="1452880"/>
            <a:ext cx="9587230" cy="4739005"/>
          </a:xfrm>
        </p:spPr>
        <p:txBody>
          <a:bodyPr vert="horz" wrap="square" lIns="91440" tIns="45720" rIns="91440" bIns="45720" anchor="t" anchorCtr="0"/>
          <a:p>
            <a:pPr marL="628650" indent="-628650" eaLnBrk="1" hangingPunct="1">
              <a:lnSpc>
                <a:spcPct val="90000"/>
              </a:lnSpc>
              <a:buNone/>
            </a:pPr>
            <a:r>
              <a:rPr lang="en-US" altLang="zh-CN" sz="3200" dirty="0">
                <a:solidFill>
                  <a:schemeClr val="tx1"/>
                </a:solidFill>
                <a:latin typeface="隶书" panose="02010509060101010101" pitchFamily="49" charset="-122"/>
                <a:ea typeface="隶书" panose="02010509060101010101" pitchFamily="49" charset="-122"/>
              </a:rPr>
              <a:t>1</a:t>
            </a:r>
            <a:r>
              <a:rPr lang="zh-CN" altLang="en-US" sz="3200" dirty="0">
                <a:solidFill>
                  <a:schemeClr val="tx1"/>
                </a:solidFill>
                <a:latin typeface="隶书" panose="02010509060101010101" pitchFamily="49" charset="-122"/>
                <a:ea typeface="隶书" panose="02010509060101010101" pitchFamily="49" charset="-122"/>
              </a:rPr>
              <a:t>、</a:t>
            </a:r>
            <a:r>
              <a:rPr lang="zh-CN" altLang="en-US" sz="3200" dirty="0">
                <a:solidFill>
                  <a:schemeClr val="bg1"/>
                </a:solidFill>
                <a:latin typeface="隶书" panose="02010509060101010101" pitchFamily="49" charset="-122"/>
                <a:ea typeface="隶书" panose="02010509060101010101" pitchFamily="49" charset="-122"/>
                <a:hlinkClick r:id="rId1" action="ppaction://hlinksldjump"/>
              </a:rPr>
              <a:t>氨中毒学说</a:t>
            </a:r>
            <a:endParaRPr lang="zh-CN" altLang="en-US" sz="3200" dirty="0">
              <a:solidFill>
                <a:schemeClr val="bg1"/>
              </a:solidFill>
              <a:latin typeface="隶书" panose="02010509060101010101" pitchFamily="49" charset="-122"/>
              <a:ea typeface="隶书" panose="02010509060101010101" pitchFamily="49" charset="-122"/>
              <a:sym typeface="Wingdings" panose="05000000000000000000" pitchFamily="2" charset="2"/>
            </a:endParaRPr>
          </a:p>
          <a:p>
            <a:pPr marL="628650" indent="-628650" eaLnBrk="1" hangingPunct="1">
              <a:lnSpc>
                <a:spcPct val="90000"/>
              </a:lnSpc>
              <a:buNone/>
            </a:pPr>
            <a:r>
              <a:rPr lang="en-US" altLang="zh-CN" sz="3200" dirty="0">
                <a:solidFill>
                  <a:schemeClr val="tx1"/>
                </a:solidFill>
                <a:latin typeface="隶书" panose="02010509060101010101" pitchFamily="49" charset="-122"/>
                <a:ea typeface="隶书" panose="02010509060101010101" pitchFamily="49" charset="-122"/>
              </a:rPr>
              <a:t>2</a:t>
            </a:r>
            <a:r>
              <a:rPr lang="zh-CN" altLang="en-US" sz="3200" dirty="0">
                <a:solidFill>
                  <a:schemeClr val="tx1"/>
                </a:solidFill>
                <a:latin typeface="隶书" panose="02010509060101010101" pitchFamily="49" charset="-122"/>
                <a:ea typeface="隶书" panose="02010509060101010101" pitchFamily="49" charset="-122"/>
              </a:rPr>
              <a:t>、</a:t>
            </a:r>
            <a:r>
              <a:rPr lang="en-US" altLang="zh-CN" sz="3200" dirty="0">
                <a:solidFill>
                  <a:schemeClr val="tx1"/>
                </a:solidFill>
                <a:latin typeface="隶书" panose="02010509060101010101" pitchFamily="49" charset="-122"/>
                <a:ea typeface="隶书" panose="02010509060101010101" pitchFamily="49" charset="-122"/>
              </a:rPr>
              <a:t>r</a:t>
            </a:r>
            <a:r>
              <a:rPr lang="zh-CN" altLang="en-US" sz="3200" dirty="0">
                <a:solidFill>
                  <a:schemeClr val="tx1"/>
                </a:solidFill>
                <a:latin typeface="隶书" panose="02010509060101010101" pitchFamily="49" charset="-122"/>
                <a:ea typeface="隶书" panose="02010509060101010101" pitchFamily="49" charset="-122"/>
              </a:rPr>
              <a:t>－氨基丁酸</a:t>
            </a:r>
            <a:r>
              <a:rPr lang="en-US" altLang="zh-CN" sz="3200" dirty="0">
                <a:solidFill>
                  <a:schemeClr val="tx1"/>
                </a:solidFill>
                <a:latin typeface="隶书" panose="02010509060101010101" pitchFamily="49" charset="-122"/>
                <a:ea typeface="隶书" panose="02010509060101010101" pitchFamily="49" charset="-122"/>
              </a:rPr>
              <a:t>/</a:t>
            </a:r>
            <a:r>
              <a:rPr lang="zh-CN" altLang="en-US" sz="3200" dirty="0">
                <a:solidFill>
                  <a:schemeClr val="tx1"/>
                </a:solidFill>
                <a:latin typeface="隶书" panose="02010509060101010101" pitchFamily="49" charset="-122"/>
                <a:ea typeface="隶书" panose="02010509060101010101" pitchFamily="49" charset="-122"/>
              </a:rPr>
              <a:t>苯二氮卓（</a:t>
            </a:r>
            <a:r>
              <a:rPr lang="en-US" altLang="zh-CN" sz="3200" dirty="0">
                <a:solidFill>
                  <a:schemeClr val="tx1"/>
                </a:solidFill>
                <a:latin typeface="隶书" panose="02010509060101010101" pitchFamily="49" charset="-122"/>
                <a:ea typeface="隶书" panose="02010509060101010101" pitchFamily="49" charset="-122"/>
              </a:rPr>
              <a:t>GABA/BZ</a:t>
            </a:r>
            <a:r>
              <a:rPr lang="zh-CN" altLang="en-US" sz="3200" dirty="0">
                <a:solidFill>
                  <a:schemeClr val="tx1"/>
                </a:solidFill>
                <a:latin typeface="隶书" panose="02010509060101010101" pitchFamily="49" charset="-122"/>
                <a:ea typeface="隶书" panose="02010509060101010101" pitchFamily="49" charset="-122"/>
              </a:rPr>
              <a:t>）</a:t>
            </a:r>
            <a:r>
              <a:rPr lang="zh-CN" altLang="en-US" sz="3200" dirty="0">
                <a:solidFill>
                  <a:schemeClr val="tx1"/>
                </a:solidFill>
                <a:latin typeface="隶书" panose="02010509060101010101" pitchFamily="49" charset="-122"/>
                <a:ea typeface="隶书" panose="02010509060101010101" pitchFamily="49" charset="-122"/>
                <a:hlinkClick r:id="rId1" action="ppaction://hlinksldjump"/>
              </a:rPr>
              <a:t>复合体学说</a:t>
            </a:r>
            <a:endParaRPr lang="zh-CN" altLang="en-US" sz="3200" dirty="0">
              <a:solidFill>
                <a:schemeClr val="tx1"/>
              </a:solidFill>
              <a:latin typeface="隶书" panose="02010509060101010101" pitchFamily="49" charset="-122"/>
              <a:ea typeface="隶书" panose="02010509060101010101" pitchFamily="49" charset="-122"/>
            </a:endParaRPr>
          </a:p>
          <a:p>
            <a:pPr marL="628650" indent="-628650" eaLnBrk="1" hangingPunct="1">
              <a:lnSpc>
                <a:spcPct val="90000"/>
              </a:lnSpc>
              <a:buNone/>
            </a:pPr>
            <a:r>
              <a:rPr lang="en-US" altLang="zh-CN" sz="3200" dirty="0">
                <a:solidFill>
                  <a:schemeClr val="tx1"/>
                </a:solidFill>
                <a:latin typeface="隶书" panose="02010509060101010101" pitchFamily="49" charset="-122"/>
                <a:ea typeface="隶书" panose="02010509060101010101" pitchFamily="49" charset="-122"/>
              </a:rPr>
              <a:t>3</a:t>
            </a:r>
            <a:r>
              <a:rPr lang="zh-CN" altLang="en-US" sz="3200" dirty="0">
                <a:solidFill>
                  <a:schemeClr val="tx1"/>
                </a:solidFill>
                <a:latin typeface="隶书" panose="02010509060101010101" pitchFamily="49" charset="-122"/>
                <a:ea typeface="隶书" panose="02010509060101010101" pitchFamily="49" charset="-122"/>
              </a:rPr>
              <a:t>、胺、硫醇、短链脂肪酸的协同毒性作用</a:t>
            </a:r>
            <a:endParaRPr lang="zh-CN" altLang="en-US" sz="3200" dirty="0">
              <a:solidFill>
                <a:schemeClr val="tx1"/>
              </a:solidFill>
              <a:latin typeface="隶书" panose="02010509060101010101" pitchFamily="49" charset="-122"/>
              <a:ea typeface="隶书" panose="02010509060101010101" pitchFamily="49" charset="-122"/>
            </a:endParaRPr>
          </a:p>
          <a:p>
            <a:pPr marL="628650" indent="-628650" eaLnBrk="1" hangingPunct="1">
              <a:lnSpc>
                <a:spcPct val="90000"/>
              </a:lnSpc>
              <a:buNone/>
            </a:pPr>
            <a:r>
              <a:rPr lang="en-US" altLang="zh-CN" sz="3200" dirty="0">
                <a:solidFill>
                  <a:schemeClr val="tx1"/>
                </a:solidFill>
                <a:latin typeface="隶书" panose="02010509060101010101" pitchFamily="49" charset="-122"/>
                <a:ea typeface="隶书" panose="02010509060101010101" pitchFamily="49" charset="-122"/>
              </a:rPr>
              <a:t>4</a:t>
            </a:r>
            <a:r>
              <a:rPr lang="zh-CN" altLang="en-US" sz="3200" dirty="0">
                <a:solidFill>
                  <a:schemeClr val="tx1"/>
                </a:solidFill>
                <a:latin typeface="隶书" panose="02010509060101010101" pitchFamily="49" charset="-122"/>
                <a:ea typeface="隶书" panose="02010509060101010101" pitchFamily="49" charset="-122"/>
              </a:rPr>
              <a:t>、</a:t>
            </a:r>
            <a:r>
              <a:rPr lang="zh-CN" altLang="en-US" sz="3200" dirty="0">
                <a:latin typeface="隶书" panose="02010509060101010101" pitchFamily="49" charset="-122"/>
                <a:ea typeface="隶书" panose="02010509060101010101" pitchFamily="49" charset="-122"/>
                <a:hlinkClick r:id="rId1" action="ppaction://hlinksldjump"/>
              </a:rPr>
              <a:t>假性神经递质学说</a:t>
            </a:r>
            <a:endParaRPr lang="zh-CN" altLang="en-US" sz="3200" dirty="0">
              <a:latin typeface="隶书" panose="02010509060101010101" pitchFamily="49" charset="-122"/>
              <a:ea typeface="隶书" panose="02010509060101010101" pitchFamily="49" charset="-122"/>
            </a:endParaRPr>
          </a:p>
          <a:p>
            <a:pPr marL="628650" indent="-628650" eaLnBrk="1" hangingPunct="1">
              <a:lnSpc>
                <a:spcPct val="90000"/>
              </a:lnSpc>
              <a:buNone/>
            </a:pPr>
            <a:r>
              <a:rPr lang="en-US" altLang="zh-CN" sz="3200" dirty="0">
                <a:solidFill>
                  <a:schemeClr val="tx1"/>
                </a:solidFill>
                <a:latin typeface="隶书" panose="02010509060101010101" pitchFamily="49" charset="-122"/>
                <a:ea typeface="隶书" panose="02010509060101010101" pitchFamily="49" charset="-122"/>
              </a:rPr>
              <a:t>5</a:t>
            </a:r>
            <a:r>
              <a:rPr lang="zh-CN" altLang="en-US" sz="3200" dirty="0">
                <a:solidFill>
                  <a:schemeClr val="tx1"/>
                </a:solidFill>
                <a:latin typeface="隶书" panose="02010509060101010101" pitchFamily="49" charset="-122"/>
                <a:ea typeface="隶书" panose="02010509060101010101" pitchFamily="49" charset="-122"/>
              </a:rPr>
              <a:t>、</a:t>
            </a:r>
            <a:r>
              <a:rPr lang="zh-CN" altLang="en-US" sz="3200" dirty="0">
                <a:latin typeface="隶书" panose="02010509060101010101" pitchFamily="49" charset="-122"/>
                <a:ea typeface="隶书" panose="02010509060101010101" pitchFamily="49" charset="-122"/>
                <a:hlinkClick r:id="rId1" action="ppaction://hlinksldjump"/>
              </a:rPr>
              <a:t>氨基酸代谢不平衡学说</a:t>
            </a:r>
            <a:endParaRPr lang="zh-CN" altLang="en-US" sz="3200" dirty="0">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338" name="组合 203777"/>
          <p:cNvGrpSpPr/>
          <p:nvPr/>
        </p:nvGrpSpPr>
        <p:grpSpPr>
          <a:xfrm>
            <a:off x="358775" y="67310"/>
            <a:ext cx="4552950" cy="649288"/>
            <a:chOff x="1536" y="1899"/>
            <a:chExt cx="2736" cy="288"/>
          </a:xfrm>
        </p:grpSpPr>
        <p:sp>
          <p:nvSpPr>
            <p:cNvPr id="11266" name="圆角矩形 203778"/>
            <p:cNvSpPr>
              <a:spLocks noChangeArrowheads="1"/>
            </p:cNvSpPr>
            <p:nvPr/>
          </p:nvSpPr>
          <p:spPr bwMode="auto">
            <a:xfrm>
              <a:off x="1536" y="1899"/>
              <a:ext cx="2736" cy="288"/>
            </a:xfrm>
            <a:prstGeom prst="roundRect">
              <a:avLst>
                <a:gd name="adj" fmla="val 16667"/>
              </a:avLst>
            </a:prstGeom>
            <a:gradFill rotWithShape="1">
              <a:gsLst>
                <a:gs pos="0">
                  <a:schemeClr val="bg2"/>
                </a:gs>
                <a:gs pos="50000">
                  <a:srgbClr val="EFEFEF"/>
                </a:gs>
                <a:gs pos="100000">
                  <a:schemeClr val="bg2"/>
                </a:gs>
              </a:gsLst>
              <a:lin ang="5400000" scaled="1"/>
            </a:gradFill>
            <a:ln w="12700">
              <a:solidFill>
                <a:schemeClr val="bg1"/>
              </a:solidFill>
              <a:round/>
            </a:ln>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342" name="文本框 203780"/>
            <p:cNvSpPr txBox="1"/>
            <p:nvPr/>
          </p:nvSpPr>
          <p:spPr>
            <a:xfrm>
              <a:off x="1680" y="1934"/>
              <a:ext cx="2160" cy="230"/>
            </a:xfrm>
            <a:prstGeom prst="rect">
              <a:avLst/>
            </a:prstGeom>
            <a:noFill/>
            <a:ln w="9525">
              <a:noFill/>
            </a:ln>
          </p:spPr>
          <p:txBody>
            <a:bodyPr>
              <a:spAutoFit/>
            </a:bodyPr>
            <a:p>
              <a:pPr algn="ctr" eaLnBrk="0" hangingPunct="0"/>
              <a:r>
                <a:rPr lang="zh-CN" altLang="en-US" sz="2800" b="1" dirty="0">
                  <a:solidFill>
                    <a:schemeClr val="hlink"/>
                  </a:solidFill>
                  <a:latin typeface="楷体_GB2312" panose="02010609030101010101" pitchFamily="49" charset="-122"/>
                  <a:ea typeface="楷体_GB2312" panose="02010609030101010101" pitchFamily="49" charset="-122"/>
                </a:rPr>
                <a:t>概   述</a:t>
              </a:r>
              <a:endParaRPr lang="zh-CN" altLang="en-US" sz="2800" b="1" dirty="0">
                <a:solidFill>
                  <a:schemeClr val="hlink"/>
                </a:solidFill>
                <a:latin typeface="楷体_GB2312" panose="02010609030101010101" pitchFamily="49" charset="-122"/>
                <a:ea typeface="楷体_GB2312" panose="02010609030101010101" pitchFamily="49" charset="-122"/>
              </a:endParaRPr>
            </a:p>
          </p:txBody>
        </p:sp>
      </p:grpSp>
      <p:sp>
        <p:nvSpPr>
          <p:cNvPr id="14339" name="文本占位符 203782"/>
          <p:cNvSpPr>
            <a:spLocks noGrp="1" noRot="1"/>
          </p:cNvSpPr>
          <p:nvPr>
            <p:ph idx="1"/>
          </p:nvPr>
        </p:nvSpPr>
        <p:spPr>
          <a:xfrm>
            <a:off x="914400" y="1295400"/>
            <a:ext cx="10301605" cy="5181600"/>
          </a:xfrm>
        </p:spPr>
        <p:txBody>
          <a:bodyPr vert="horz" wrap="square" lIns="91440" tIns="45720" rIns="91440" bIns="45720" anchor="t" anchorCtr="0"/>
          <a:p>
            <a:pPr eaLnBrk="1" hangingPunct="1">
              <a:lnSpc>
                <a:spcPct val="90000"/>
              </a:lnSpc>
            </a:pPr>
            <a:r>
              <a:rPr lang="zh-CN" altLang="en-US" sz="2400" dirty="0">
                <a:solidFill>
                  <a:srgbClr val="FF0000"/>
                </a:solidFill>
                <a:latin typeface="楷体_GB2312" panose="02010609030101010101" pitchFamily="49" charset="-122"/>
                <a:ea typeface="楷体_GB2312" panose="02010609030101010101" pitchFamily="49" charset="-122"/>
              </a:rPr>
              <a:t>慢性胃炎概念</a:t>
            </a:r>
            <a:endParaRPr lang="zh-CN" altLang="en-US" sz="2400" dirty="0">
              <a:solidFill>
                <a:srgbClr val="FF0000"/>
              </a:solidFill>
              <a:latin typeface="楷体_GB2312" panose="02010609030101010101" pitchFamily="49" charset="-122"/>
              <a:ea typeface="楷体_GB2312" panose="02010609030101010101" pitchFamily="49" charset="-122"/>
            </a:endParaRPr>
          </a:p>
          <a:p>
            <a:pPr lvl="1" eaLnBrk="1" hangingPunct="1">
              <a:lnSpc>
                <a:spcPct val="90000"/>
              </a:lnSpc>
            </a:pPr>
            <a:r>
              <a:rPr lang="zh-CN" altLang="en-US" b="1" dirty="0">
                <a:solidFill>
                  <a:srgbClr val="0000CC"/>
                </a:solidFill>
                <a:latin typeface="楷体_GB2312" panose="02010609030101010101" pitchFamily="49" charset="-122"/>
                <a:ea typeface="楷体_GB2312" panose="02010609030101010101" pitchFamily="49" charset="-122"/>
              </a:rPr>
              <a:t>主要是由幽门螺杆菌感染所引起的胃黏膜慢性炎症。其发病率随年龄增加而升高，在各种胃病中居首位。</a:t>
            </a:r>
            <a:endParaRPr lang="zh-CN" altLang="en-US" b="1" dirty="0">
              <a:solidFill>
                <a:srgbClr val="0000CC"/>
              </a:solidFill>
              <a:latin typeface="楷体_GB2312" panose="02010609030101010101" pitchFamily="49" charset="-122"/>
              <a:ea typeface="楷体_GB2312" panose="02010609030101010101" pitchFamily="49" charset="-122"/>
            </a:endParaRPr>
          </a:p>
          <a:p>
            <a:pPr eaLnBrk="1" hangingPunct="1">
              <a:lnSpc>
                <a:spcPct val="90000"/>
              </a:lnSpc>
            </a:pPr>
            <a:r>
              <a:rPr lang="zh-CN" altLang="en-US" sz="2400" dirty="0">
                <a:solidFill>
                  <a:srgbClr val="FF0000"/>
                </a:solidFill>
                <a:latin typeface="楷体_GB2312" panose="02010609030101010101" pitchFamily="49" charset="-122"/>
                <a:ea typeface="楷体_GB2312" panose="02010609030101010101" pitchFamily="49" charset="-122"/>
              </a:rPr>
              <a:t>新悉尼系统分类法</a:t>
            </a:r>
            <a:endParaRPr lang="zh-CN" altLang="en-US" sz="2400" dirty="0">
              <a:solidFill>
                <a:srgbClr val="FF0000"/>
              </a:solidFill>
              <a:latin typeface="楷体_GB2312" panose="02010609030101010101" pitchFamily="49" charset="-122"/>
              <a:ea typeface="楷体_GB2312" panose="02010609030101010101" pitchFamily="49" charset="-122"/>
            </a:endParaRPr>
          </a:p>
          <a:p>
            <a:pPr lvl="1" eaLnBrk="1" hangingPunct="1">
              <a:lnSpc>
                <a:spcPct val="90000"/>
              </a:lnSpc>
            </a:pPr>
            <a:r>
              <a:rPr lang="zh-CN" altLang="en-US" b="1" u="sng" dirty="0">
                <a:solidFill>
                  <a:srgbClr val="0000CC"/>
                </a:solidFill>
                <a:latin typeface="楷体_GB2312" panose="02010609030101010101" pitchFamily="49" charset="-122"/>
                <a:ea typeface="楷体_GB2312" panose="02010609030101010101" pitchFamily="49" charset="-122"/>
              </a:rPr>
              <a:t>浅表性、萎缩性和特殊类型。</a:t>
            </a:r>
            <a:endParaRPr lang="zh-CN" altLang="en-US" b="1" dirty="0">
              <a:solidFill>
                <a:srgbClr val="0000CC"/>
              </a:solidFill>
              <a:latin typeface="楷体_GB2312" panose="02010609030101010101" pitchFamily="49" charset="-122"/>
              <a:ea typeface="楷体_GB2312" panose="02010609030101010101" pitchFamily="49" charset="-122"/>
            </a:endParaRPr>
          </a:p>
          <a:p>
            <a:pPr lvl="1" eaLnBrk="1" hangingPunct="1">
              <a:lnSpc>
                <a:spcPct val="90000"/>
              </a:lnSpc>
            </a:pPr>
            <a:r>
              <a:rPr lang="zh-CN" altLang="en-US" b="1" dirty="0">
                <a:solidFill>
                  <a:srgbClr val="0000CC"/>
                </a:solidFill>
                <a:latin typeface="楷体_GB2312" panose="02010609030101010101" pitchFamily="49" charset="-122"/>
                <a:ea typeface="楷体_GB2312" panose="02010609030101010101" pitchFamily="49" charset="-122"/>
              </a:rPr>
              <a:t>慢性萎缩性胃炎分为多灶萎缩性胃炎和自身免疫性胃炎。</a:t>
            </a:r>
            <a:endParaRPr lang="zh-CN" altLang="en-US" b="1" dirty="0">
              <a:solidFill>
                <a:srgbClr val="0000CC"/>
              </a:solidFill>
              <a:latin typeface="楷体_GB2312" panose="02010609030101010101" pitchFamily="49" charset="-122"/>
              <a:ea typeface="楷体_GB2312" panose="02010609030101010101" pitchFamily="49" charset="-122"/>
            </a:endParaRPr>
          </a:p>
          <a:p>
            <a:pPr lvl="1" eaLnBrk="1" hangingPunct="1">
              <a:lnSpc>
                <a:spcPct val="90000"/>
              </a:lnSpc>
            </a:pPr>
            <a:r>
              <a:rPr lang="zh-CN" altLang="en-US" b="1" dirty="0">
                <a:solidFill>
                  <a:srgbClr val="0000CC"/>
                </a:solidFill>
                <a:latin typeface="楷体_GB2312" panose="02010609030101010101" pitchFamily="49" charset="-122"/>
                <a:ea typeface="楷体_GB2312" panose="02010609030101010101" pitchFamily="49" charset="-122"/>
              </a:rPr>
              <a:t>特殊类型胃炎种类很多，临床较少见。</a:t>
            </a:r>
            <a:endParaRPr lang="zh-CN" altLang="en-US" b="1" dirty="0">
              <a:solidFill>
                <a:srgbClr val="0000CC"/>
              </a:solidFill>
              <a:latin typeface="楷体_GB2312" panose="02010609030101010101" pitchFamily="49" charset="-122"/>
              <a:ea typeface="楷体_GB2312" panose="02010609030101010101" pitchFamily="49" charset="-122"/>
            </a:endParaRPr>
          </a:p>
          <a:p>
            <a:pPr lvl="1" eaLnBrk="1" hangingPunct="1">
              <a:lnSpc>
                <a:spcPct val="90000"/>
              </a:lnSpc>
            </a:pPr>
            <a:r>
              <a:rPr lang="zh-CN" altLang="en-US" b="1" u="sng" dirty="0">
                <a:solidFill>
                  <a:srgbClr val="0000CC"/>
                </a:solidFill>
                <a:latin typeface="楷体_GB2312" panose="02010609030101010101" pitchFamily="49" charset="-122"/>
                <a:ea typeface="楷体_GB2312" panose="02010609030101010101" pitchFamily="49" charset="-122"/>
              </a:rPr>
              <a:t>本节重点介绍慢性浅表性胃炎和慢性萎缩性胃炎 。</a:t>
            </a:r>
            <a:endParaRPr lang="zh-CN" altLang="en-US" b="1" u="sng" dirty="0">
              <a:solidFill>
                <a:srgbClr val="0000CC"/>
              </a:solidFill>
              <a:latin typeface="楷体_GB2312" panose="02010609030101010101" pitchFamily="49" charset="-122"/>
              <a:ea typeface="楷体_GB2312" panose="02010609030101010101" pitchFamily="49" charset="-122"/>
            </a:endParaRPr>
          </a:p>
          <a:p>
            <a:pPr lvl="1" eaLnBrk="1" hangingPunct="1">
              <a:lnSpc>
                <a:spcPct val="90000"/>
              </a:lnSpc>
              <a:buNone/>
            </a:pPr>
            <a:endParaRPr lang="zh-CN" altLang="en-US" b="1" dirty="0">
              <a:solidFill>
                <a:srgbClr val="0000CC"/>
              </a:solidFill>
              <a:latin typeface="楷体_GB2312" panose="02010609030101010101" pitchFamily="49" charset="-122"/>
              <a:ea typeface="楷体_GB2312" panose="02010609030101010101" pitchFamily="49"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Rectangle 2"/>
          <p:cNvSpPr>
            <a:spLocks noGrp="1" noRot="1"/>
          </p:cNvSpPr>
          <p:nvPr>
            <p:ph type="title"/>
          </p:nvPr>
        </p:nvSpPr>
        <p:spPr>
          <a:xfrm>
            <a:off x="323850" y="260350"/>
            <a:ext cx="8540750" cy="481330"/>
          </a:xfrm>
        </p:spPr>
        <p:txBody>
          <a:bodyPr vert="horz" wrap="square" lIns="91440" tIns="45720" rIns="91440" bIns="45720" anchor="ctr" anchorCtr="0">
            <a:normAutofit fontScale="90000"/>
          </a:bodyPr>
          <a:p>
            <a:pPr eaLnBrk="1" hangingPunct="1"/>
            <a:r>
              <a:rPr lang="zh-CN" altLang="en-US" dirty="0">
                <a:ea typeface="宋体" panose="02010600030101010101" pitchFamily="2" charset="-122"/>
              </a:rPr>
              <a:t>氨的形成和代谢</a:t>
            </a:r>
            <a:endParaRPr lang="zh-CN" altLang="en-US" dirty="0">
              <a:ea typeface="宋体" panose="02010600030101010101" pitchFamily="2" charset="-122"/>
            </a:endParaRPr>
          </a:p>
        </p:txBody>
      </p:sp>
      <p:sp>
        <p:nvSpPr>
          <p:cNvPr id="111619" name="Text Box 4"/>
          <p:cNvSpPr txBox="1"/>
          <p:nvPr/>
        </p:nvSpPr>
        <p:spPr>
          <a:xfrm>
            <a:off x="914400" y="1828800"/>
            <a:ext cx="3200400" cy="1938338"/>
          </a:xfrm>
          <a:prstGeom prst="rect">
            <a:avLst/>
          </a:prstGeom>
          <a:noFill/>
          <a:ln w="9525">
            <a:noFill/>
          </a:ln>
        </p:spPr>
        <p:txBody>
          <a:bodyPr>
            <a:spAutoFit/>
          </a:bodyPr>
          <a:p>
            <a:pPr>
              <a:spcBef>
                <a:spcPct val="50000"/>
              </a:spcBef>
            </a:pPr>
            <a:r>
              <a:rPr lang="zh-CN" altLang="en-US" sz="2400" b="1" dirty="0">
                <a:latin typeface="Times New Roman" panose="02020603050405020304" pitchFamily="18" charset="0"/>
                <a:ea typeface="宋体" panose="02010600030101010101" pitchFamily="2" charset="-122"/>
              </a:rPr>
              <a:t>肠道：尿素，蛋白质－分解</a:t>
            </a:r>
            <a:endParaRPr lang="zh-CN" altLang="en-US" sz="2400" b="1" dirty="0">
              <a:latin typeface="Times New Roman" panose="02020603050405020304" pitchFamily="18" charset="0"/>
              <a:ea typeface="宋体" panose="02010600030101010101" pitchFamily="2" charset="-122"/>
            </a:endParaRPr>
          </a:p>
          <a:p>
            <a:pPr>
              <a:spcBef>
                <a:spcPct val="50000"/>
              </a:spcBef>
            </a:pPr>
            <a:r>
              <a:rPr lang="zh-CN" altLang="en-US" sz="2400" b="1" dirty="0">
                <a:latin typeface="Times New Roman" panose="02020603050405020304" pitchFamily="18" charset="0"/>
                <a:ea typeface="宋体" panose="02010600030101010101" pitchFamily="2" charset="-122"/>
              </a:rPr>
              <a:t>肾：谷氨酰胺－分解</a:t>
            </a:r>
            <a:endParaRPr lang="zh-CN" altLang="en-US" sz="2400" b="1" dirty="0">
              <a:latin typeface="Times New Roman" panose="02020603050405020304" pitchFamily="18" charset="0"/>
              <a:ea typeface="宋体" panose="02010600030101010101" pitchFamily="2" charset="-122"/>
            </a:endParaRPr>
          </a:p>
          <a:p>
            <a:pPr>
              <a:spcBef>
                <a:spcPct val="50000"/>
              </a:spcBef>
            </a:pPr>
            <a:r>
              <a:rPr lang="zh-CN" altLang="en-US" sz="2400" b="1" dirty="0">
                <a:latin typeface="Times New Roman" panose="02020603050405020304" pitchFamily="18" charset="0"/>
                <a:ea typeface="宋体" panose="02010600030101010101" pitchFamily="2" charset="-122"/>
              </a:rPr>
              <a:t>骨骼肌：运动</a:t>
            </a:r>
            <a:endParaRPr lang="zh-CN" altLang="en-US" sz="2400" b="1" dirty="0">
              <a:latin typeface="Times New Roman" panose="02020603050405020304" pitchFamily="18" charset="0"/>
              <a:ea typeface="宋体" panose="02010600030101010101" pitchFamily="2" charset="-122"/>
            </a:endParaRPr>
          </a:p>
        </p:txBody>
      </p:sp>
      <p:sp>
        <p:nvSpPr>
          <p:cNvPr id="111620" name="Text Box 5"/>
          <p:cNvSpPr txBox="1"/>
          <p:nvPr/>
        </p:nvSpPr>
        <p:spPr>
          <a:xfrm>
            <a:off x="6804025" y="2568575"/>
            <a:ext cx="1223963" cy="641350"/>
          </a:xfrm>
          <a:prstGeom prst="rect">
            <a:avLst/>
          </a:prstGeom>
          <a:noFill/>
          <a:ln w="9525">
            <a:noFill/>
          </a:ln>
        </p:spPr>
        <p:txBody>
          <a:bodyPr>
            <a:spAutoFit/>
          </a:bodyPr>
          <a:p>
            <a:pPr>
              <a:spcBef>
                <a:spcPct val="50000"/>
              </a:spcBef>
            </a:pPr>
            <a:r>
              <a:rPr lang="en-US" altLang="zh-CN" sz="3600" b="1" dirty="0">
                <a:solidFill>
                  <a:schemeClr val="bg1"/>
                </a:solidFill>
                <a:latin typeface="Times New Roman" panose="02020603050405020304" pitchFamily="18" charset="0"/>
                <a:ea typeface="宋体" panose="02010600030101010101" pitchFamily="2" charset="-122"/>
              </a:rPr>
              <a:t>N</a:t>
            </a:r>
            <a:r>
              <a:rPr lang="en-US" altLang="zh-CN" sz="3600" b="1" dirty="0">
                <a:latin typeface="Times New Roman" panose="02020603050405020304" pitchFamily="18" charset="0"/>
                <a:ea typeface="宋体" panose="02010600030101010101" pitchFamily="2" charset="-122"/>
              </a:rPr>
              <a:t>H</a:t>
            </a:r>
            <a:r>
              <a:rPr lang="en-US" altLang="zh-CN" sz="3600" b="1" baseline="-25000" dirty="0">
                <a:latin typeface="Times New Roman" panose="02020603050405020304" pitchFamily="18" charset="0"/>
                <a:ea typeface="宋体" panose="02010600030101010101" pitchFamily="2" charset="-122"/>
              </a:rPr>
              <a:t>3</a:t>
            </a:r>
            <a:endParaRPr lang="en-US" altLang="zh-CN" sz="3600" b="1" baseline="-25000" dirty="0">
              <a:latin typeface="Times New Roman" panose="02020603050405020304" pitchFamily="18" charset="0"/>
              <a:ea typeface="宋体" panose="02010600030101010101" pitchFamily="2" charset="-122"/>
            </a:endParaRPr>
          </a:p>
        </p:txBody>
      </p:sp>
      <p:sp>
        <p:nvSpPr>
          <p:cNvPr id="111621" name="Text Box 6"/>
          <p:cNvSpPr txBox="1"/>
          <p:nvPr/>
        </p:nvSpPr>
        <p:spPr>
          <a:xfrm>
            <a:off x="5724525" y="2420938"/>
            <a:ext cx="1008063" cy="457200"/>
          </a:xfrm>
          <a:prstGeom prst="rect">
            <a:avLst/>
          </a:prstGeom>
          <a:noFill/>
          <a:ln w="9525">
            <a:noFill/>
          </a:ln>
        </p:spPr>
        <p:txBody>
          <a:bodyPr>
            <a:spAutoFit/>
          </a:bodyPr>
          <a:p>
            <a:pPr>
              <a:spcBef>
                <a:spcPct val="50000"/>
              </a:spcBef>
            </a:pPr>
            <a:r>
              <a:rPr lang="zh-CN" altLang="en-US" sz="2400" b="1" dirty="0">
                <a:solidFill>
                  <a:schemeClr val="bg1"/>
                </a:solidFill>
                <a:latin typeface="Times New Roman" panose="02020603050405020304" pitchFamily="18" charset="0"/>
                <a:ea typeface="宋体" panose="02010600030101010101" pitchFamily="2" charset="-122"/>
              </a:rPr>
              <a:t>入</a:t>
            </a:r>
            <a:r>
              <a:rPr lang="zh-CN" altLang="en-US" sz="2400" b="1" dirty="0">
                <a:latin typeface="Times New Roman" panose="02020603050405020304" pitchFamily="18" charset="0"/>
                <a:ea typeface="宋体" panose="02010600030101010101" pitchFamily="2" charset="-122"/>
              </a:rPr>
              <a:t>血</a:t>
            </a:r>
            <a:endParaRPr lang="zh-CN" altLang="en-US" sz="2400" b="1" dirty="0">
              <a:latin typeface="Times New Roman" panose="02020603050405020304" pitchFamily="18" charset="0"/>
              <a:ea typeface="宋体" panose="02010600030101010101" pitchFamily="2" charset="-122"/>
            </a:endParaRPr>
          </a:p>
        </p:txBody>
      </p:sp>
      <p:sp>
        <p:nvSpPr>
          <p:cNvPr id="111624" name="Text Box 9"/>
          <p:cNvSpPr txBox="1"/>
          <p:nvPr/>
        </p:nvSpPr>
        <p:spPr>
          <a:xfrm rot="1840969">
            <a:off x="4114800" y="2133600"/>
            <a:ext cx="1223963" cy="457200"/>
          </a:xfrm>
          <a:prstGeom prst="rect">
            <a:avLst/>
          </a:prstGeom>
          <a:noFill/>
          <a:ln w="9525">
            <a:noFill/>
          </a:ln>
        </p:spPr>
        <p:txBody>
          <a:bodyPr>
            <a:spAutoFit/>
          </a:bodyPr>
          <a:p>
            <a:pPr>
              <a:spcBef>
                <a:spcPct val="50000"/>
              </a:spcBef>
            </a:pPr>
            <a:r>
              <a:rPr lang="en-US" altLang="zh-CN" sz="2400" b="1" dirty="0">
                <a:solidFill>
                  <a:srgbClr val="FFC000"/>
                </a:solidFill>
                <a:latin typeface="Times New Roman" panose="02020603050405020304" pitchFamily="18" charset="0"/>
                <a:ea typeface="宋体" panose="02010600030101010101" pitchFamily="2" charset="-122"/>
              </a:rPr>
              <a:t>PH&gt;6</a:t>
            </a:r>
            <a:endParaRPr lang="en-US" altLang="zh-CN" sz="2400" b="1" dirty="0">
              <a:solidFill>
                <a:srgbClr val="FFC000"/>
              </a:solidFill>
              <a:latin typeface="Times New Roman" panose="02020603050405020304" pitchFamily="18" charset="0"/>
              <a:ea typeface="宋体" panose="02010600030101010101" pitchFamily="2" charset="-122"/>
            </a:endParaRPr>
          </a:p>
        </p:txBody>
      </p:sp>
      <p:sp>
        <p:nvSpPr>
          <p:cNvPr id="111625" name="Text Box 10"/>
          <p:cNvSpPr txBox="1"/>
          <p:nvPr/>
        </p:nvSpPr>
        <p:spPr>
          <a:xfrm>
            <a:off x="7667625" y="3284538"/>
            <a:ext cx="1079500" cy="457200"/>
          </a:xfrm>
          <a:prstGeom prst="rect">
            <a:avLst/>
          </a:prstGeom>
          <a:noFill/>
          <a:ln w="9525">
            <a:noFill/>
          </a:ln>
        </p:spPr>
        <p:txBody>
          <a:bodyPr>
            <a:spAutoFit/>
          </a:bodyPr>
          <a:p>
            <a:pPr>
              <a:spcBef>
                <a:spcPct val="50000"/>
              </a:spcBef>
            </a:pPr>
            <a:r>
              <a:rPr lang="zh-CN" altLang="en-US" sz="2400" b="1" dirty="0">
                <a:solidFill>
                  <a:srgbClr val="FFC000"/>
                </a:solidFill>
                <a:latin typeface="Times New Roman" panose="02020603050405020304" pitchFamily="18" charset="0"/>
                <a:ea typeface="宋体" panose="02010600030101010101" pitchFamily="2" charset="-122"/>
              </a:rPr>
              <a:t>代谢</a:t>
            </a:r>
            <a:endParaRPr lang="zh-CN" altLang="en-US" sz="2400" b="1" dirty="0">
              <a:solidFill>
                <a:srgbClr val="FFC000"/>
              </a:solidFill>
              <a:latin typeface="Times New Roman" panose="02020603050405020304" pitchFamily="18" charset="0"/>
              <a:ea typeface="宋体" panose="02010600030101010101" pitchFamily="2" charset="-122"/>
            </a:endParaRPr>
          </a:p>
        </p:txBody>
      </p:sp>
      <p:sp>
        <p:nvSpPr>
          <p:cNvPr id="111627" name="Line 12"/>
          <p:cNvSpPr/>
          <p:nvPr/>
        </p:nvSpPr>
        <p:spPr>
          <a:xfrm>
            <a:off x="3810000" y="2286000"/>
            <a:ext cx="1295400" cy="457200"/>
          </a:xfrm>
          <a:prstGeom prst="line">
            <a:avLst/>
          </a:prstGeom>
          <a:ln w="9525" cap="flat" cmpd="sng">
            <a:solidFill>
              <a:schemeClr val="tx1"/>
            </a:solidFill>
            <a:prstDash val="solid"/>
            <a:headEnd type="none" w="med" len="med"/>
            <a:tailEnd type="triangle" w="med" len="med"/>
          </a:ln>
        </p:spPr>
      </p:sp>
      <p:sp>
        <p:nvSpPr>
          <p:cNvPr id="111628" name="Line 13"/>
          <p:cNvSpPr/>
          <p:nvPr/>
        </p:nvSpPr>
        <p:spPr>
          <a:xfrm flipV="1">
            <a:off x="3810000" y="2895600"/>
            <a:ext cx="1371600" cy="76200"/>
          </a:xfrm>
          <a:prstGeom prst="line">
            <a:avLst/>
          </a:prstGeom>
          <a:ln w="9525" cap="flat" cmpd="sng">
            <a:solidFill>
              <a:schemeClr val="tx1"/>
            </a:solidFill>
            <a:prstDash val="solid"/>
            <a:headEnd type="none" w="med" len="med"/>
            <a:tailEnd type="triangle" w="med" len="med"/>
          </a:ln>
        </p:spPr>
      </p:sp>
      <p:sp>
        <p:nvSpPr>
          <p:cNvPr id="111629" name="Line 14"/>
          <p:cNvSpPr/>
          <p:nvPr/>
        </p:nvSpPr>
        <p:spPr>
          <a:xfrm flipV="1">
            <a:off x="2971800" y="3048000"/>
            <a:ext cx="2133600" cy="457200"/>
          </a:xfrm>
          <a:prstGeom prst="line">
            <a:avLst/>
          </a:prstGeom>
          <a:ln w="9525" cap="flat" cmpd="sng">
            <a:solidFill>
              <a:schemeClr val="tx1"/>
            </a:solidFill>
            <a:prstDash val="solid"/>
            <a:headEnd type="none" w="med" len="med"/>
            <a:tailEnd type="triangle" w="med" len="med"/>
          </a:ln>
        </p:spPr>
      </p:sp>
      <p:sp>
        <p:nvSpPr>
          <p:cNvPr id="111631" name="AutoShape 16"/>
          <p:cNvSpPr/>
          <p:nvPr/>
        </p:nvSpPr>
        <p:spPr>
          <a:xfrm>
            <a:off x="5508625" y="2781300"/>
            <a:ext cx="1295400" cy="215900"/>
          </a:xfrm>
          <a:prstGeom prst="rightArrow">
            <a:avLst>
              <a:gd name="adj1" fmla="val 50000"/>
              <a:gd name="adj2" fmla="val 150000"/>
            </a:avLst>
          </a:prstGeom>
          <a:solidFill>
            <a:srgbClr val="FF0000"/>
          </a:solidFill>
          <a:ln w="9525" cap="flat" cmpd="sng">
            <a:solidFill>
              <a:schemeClr val="tx1"/>
            </a:solidFill>
            <a:prstDash val="solid"/>
            <a:miter/>
            <a:headEnd type="none" w="med" len="med"/>
            <a:tailEnd type="none" w="med" len="med"/>
          </a:ln>
        </p:spPr>
        <p:txBody>
          <a:bodyPr wrap="none" anchor="ctr" anchorCtr="0"/>
          <a:p>
            <a:pPr algn="ctr"/>
            <a:endParaRPr lang="zh-CN" altLang="en-US" sz="2400" dirty="0">
              <a:latin typeface="Times New Roman" panose="02020603050405020304" pitchFamily="18" charset="0"/>
              <a:ea typeface="宋体" panose="02010600030101010101" pitchFamily="2" charset="-122"/>
            </a:endParaRPr>
          </a:p>
        </p:txBody>
      </p:sp>
      <p:sp>
        <p:nvSpPr>
          <p:cNvPr id="111632" name="AutoShape 17"/>
          <p:cNvSpPr/>
          <p:nvPr/>
        </p:nvSpPr>
        <p:spPr>
          <a:xfrm>
            <a:off x="7164388" y="3213100"/>
            <a:ext cx="287337" cy="863600"/>
          </a:xfrm>
          <a:prstGeom prst="downArrow">
            <a:avLst>
              <a:gd name="adj1" fmla="val 50000"/>
              <a:gd name="adj2" fmla="val 75124"/>
            </a:avLst>
          </a:prstGeom>
          <a:solidFill>
            <a:srgbClr val="FF0000"/>
          </a:solidFill>
          <a:ln w="9525" cap="flat" cmpd="sng">
            <a:solidFill>
              <a:schemeClr val="tx1"/>
            </a:solidFill>
            <a:prstDash val="solid"/>
            <a:miter/>
            <a:headEnd type="none" w="med" len="med"/>
            <a:tailEnd type="none" w="med" len="med"/>
          </a:ln>
        </p:spPr>
        <p:txBody>
          <a:bodyPr vert="eaVert" wrap="none" anchor="ctr" anchorCtr="0"/>
          <a:p>
            <a:pPr algn="ctr"/>
            <a:endParaRPr lang="zh-CN" altLang="en-US" sz="2400" dirty="0">
              <a:latin typeface="Times New Roman" panose="02020603050405020304" pitchFamily="18" charset="0"/>
              <a:ea typeface="宋体" panose="02010600030101010101" pitchFamily="2" charset="-122"/>
            </a:endParaRPr>
          </a:p>
        </p:txBody>
      </p:sp>
      <p:sp>
        <p:nvSpPr>
          <p:cNvPr id="111634" name="AutoShape 19"/>
          <p:cNvSpPr/>
          <p:nvPr/>
        </p:nvSpPr>
        <p:spPr>
          <a:xfrm>
            <a:off x="609600" y="1905000"/>
            <a:ext cx="228600" cy="1905000"/>
          </a:xfrm>
          <a:prstGeom prst="leftBrace">
            <a:avLst>
              <a:gd name="adj1" fmla="val 69405"/>
              <a:gd name="adj2" fmla="val 50000"/>
            </a:avLst>
          </a:prstGeom>
          <a:noFill/>
          <a:ln w="12700" cap="sq" cmpd="sng">
            <a:solidFill>
              <a:schemeClr val="tx1"/>
            </a:solidFill>
            <a:prstDash val="solid"/>
            <a:headEnd type="none" w="med" len="med"/>
            <a:tailEnd type="none" w="med" len="med"/>
          </a:ln>
        </p:spPr>
        <p:txBody>
          <a:bodyPr wrap="none" anchor="ctr" anchorCtr="0"/>
          <a:p>
            <a:pPr algn="ctr"/>
            <a:endParaRPr lang="zh-CN" altLang="en-US" sz="2400" dirty="0">
              <a:latin typeface="Times New Roman" panose="02020603050405020304" pitchFamily="18" charset="0"/>
              <a:ea typeface="宋体" panose="02010600030101010101" pitchFamily="2" charset="-122"/>
            </a:endParaRPr>
          </a:p>
        </p:txBody>
      </p:sp>
      <p:sp>
        <p:nvSpPr>
          <p:cNvPr id="111635" name="Text Box 20"/>
          <p:cNvSpPr txBox="1"/>
          <p:nvPr/>
        </p:nvSpPr>
        <p:spPr>
          <a:xfrm>
            <a:off x="136525" y="2133600"/>
            <a:ext cx="549275" cy="1447800"/>
          </a:xfrm>
          <a:prstGeom prst="rect">
            <a:avLst/>
          </a:prstGeom>
          <a:noFill/>
          <a:ln w="12700">
            <a:noFill/>
          </a:ln>
        </p:spPr>
        <p:txBody>
          <a:bodyPr vert="eaVert">
            <a:spAutoFit/>
          </a:bodyPr>
          <a:p>
            <a:pPr algn="ctr">
              <a:spcBef>
                <a:spcPct val="50000"/>
              </a:spcBef>
            </a:pPr>
            <a:r>
              <a:rPr lang="zh-CN" altLang="en-US" sz="2400" b="1" dirty="0">
                <a:solidFill>
                  <a:srgbClr val="CC0000"/>
                </a:solidFill>
                <a:latin typeface="Times New Roman" panose="02020603050405020304" pitchFamily="18" charset="0"/>
                <a:ea typeface="宋体" panose="02010600030101010101" pitchFamily="2" charset="-122"/>
              </a:rPr>
              <a:t>产生</a:t>
            </a:r>
            <a:endParaRPr lang="zh-CN" altLang="en-US" sz="2400" b="1" dirty="0">
              <a:solidFill>
                <a:srgbClr val="CC0000"/>
              </a:solidFill>
              <a:latin typeface="Times New Roman" panose="02020603050405020304" pitchFamily="18" charset="0"/>
              <a:ea typeface="宋体" panose="02010600030101010101" pitchFamily="2" charset="-122"/>
            </a:endParaRPr>
          </a:p>
        </p:txBody>
      </p:sp>
      <p:sp>
        <p:nvSpPr>
          <p:cNvPr id="111626" name="Text Box 11"/>
          <p:cNvSpPr txBox="1"/>
          <p:nvPr/>
        </p:nvSpPr>
        <p:spPr>
          <a:xfrm>
            <a:off x="4555490" y="4287203"/>
            <a:ext cx="6086475" cy="2109787"/>
          </a:xfrm>
          <a:prstGeom prst="rect">
            <a:avLst/>
          </a:prstGeom>
          <a:noFill/>
          <a:ln w="9525" cap="flat" cmpd="sng">
            <a:solidFill>
              <a:srgbClr val="6600CC"/>
            </a:solidFill>
            <a:prstDash val="solid"/>
            <a:miter/>
            <a:headEnd type="none" w="med" len="med"/>
            <a:tailEnd type="none" w="med" len="med"/>
          </a:ln>
        </p:spPr>
        <p:txBody>
          <a:bodyPr>
            <a:spAutoFit/>
          </a:bodyPr>
          <a:p>
            <a:pPr>
              <a:spcBef>
                <a:spcPct val="50000"/>
              </a:spcBef>
            </a:pPr>
            <a:r>
              <a:rPr lang="en-US" altLang="zh-CN" sz="2400" b="1" dirty="0">
                <a:latin typeface="Times New Roman" panose="02020603050405020304" pitchFamily="18" charset="0"/>
                <a:ea typeface="宋体" panose="02010600030101010101" pitchFamily="2" charset="-122"/>
              </a:rPr>
              <a:t>1.</a:t>
            </a:r>
            <a:r>
              <a:rPr lang="zh-CN" altLang="en-US" sz="2400" b="1" dirty="0">
                <a:latin typeface="Times New Roman" panose="02020603050405020304" pitchFamily="18" charset="0"/>
                <a:ea typeface="宋体" panose="02010600030101010101" pitchFamily="2" charset="-122"/>
              </a:rPr>
              <a:t>入肝→鸟氨酸循环→尿素（大部分） →肾</a:t>
            </a:r>
            <a:endParaRPr lang="zh-CN" altLang="en-US" sz="2400" b="1" dirty="0">
              <a:latin typeface="Times New Roman" panose="02020603050405020304" pitchFamily="18" charset="0"/>
              <a:ea typeface="宋体" panose="02010600030101010101" pitchFamily="2" charset="-122"/>
            </a:endParaRPr>
          </a:p>
          <a:p>
            <a:pPr>
              <a:spcBef>
                <a:spcPct val="50000"/>
              </a:spcBef>
            </a:pPr>
            <a:r>
              <a:rPr lang="en-US" altLang="zh-CN" sz="2400" b="1" dirty="0">
                <a:latin typeface="Times New Roman" panose="02020603050405020304" pitchFamily="18" charset="0"/>
                <a:ea typeface="宋体" panose="02010600030101010101" pitchFamily="2" charset="-122"/>
              </a:rPr>
              <a:t>2.</a:t>
            </a:r>
            <a:r>
              <a:rPr lang="zh-CN" altLang="en-US" sz="2400" b="1" dirty="0">
                <a:latin typeface="Times New Roman" panose="02020603050405020304" pitchFamily="18" charset="0"/>
                <a:ea typeface="宋体" panose="02010600030101010101" pitchFamily="2" charset="-122"/>
              </a:rPr>
              <a:t>脑、肝、肾利用→谷氨酸、谷氨酰胺</a:t>
            </a:r>
            <a:endParaRPr lang="zh-CN" altLang="en-US" sz="2400" b="1" dirty="0">
              <a:latin typeface="Times New Roman" panose="02020603050405020304" pitchFamily="18" charset="0"/>
              <a:ea typeface="宋体" panose="02010600030101010101" pitchFamily="2" charset="-122"/>
            </a:endParaRPr>
          </a:p>
          <a:p>
            <a:pPr>
              <a:spcBef>
                <a:spcPct val="50000"/>
              </a:spcBef>
            </a:pPr>
            <a:r>
              <a:rPr lang="en-US" altLang="zh-CN" sz="2400" b="1" dirty="0">
                <a:latin typeface="Times New Roman" panose="02020603050405020304" pitchFamily="18" charset="0"/>
                <a:ea typeface="宋体" panose="02010600030101010101" pitchFamily="2" charset="-122"/>
              </a:rPr>
              <a:t>3.</a:t>
            </a:r>
            <a:r>
              <a:rPr lang="zh-CN" altLang="en-US" sz="2400" b="1" dirty="0">
                <a:latin typeface="Times New Roman" panose="02020603050405020304" pitchFamily="18" charset="0"/>
                <a:ea typeface="宋体" panose="02010600030101010101" pitchFamily="2" charset="-122"/>
              </a:rPr>
              <a:t>肾→尿素、铵盐→排出</a:t>
            </a:r>
            <a:endParaRPr lang="zh-CN" altLang="en-US" sz="2400" b="1" dirty="0">
              <a:latin typeface="Times New Roman" panose="02020603050405020304" pitchFamily="18" charset="0"/>
              <a:ea typeface="宋体" panose="02010600030101010101" pitchFamily="2" charset="-122"/>
            </a:endParaRPr>
          </a:p>
          <a:p>
            <a:pPr>
              <a:spcBef>
                <a:spcPct val="50000"/>
              </a:spcBef>
            </a:pPr>
            <a:r>
              <a:rPr lang="en-US" altLang="zh-CN" sz="2400" b="1" dirty="0">
                <a:latin typeface="Times New Roman" panose="02020603050405020304" pitchFamily="18" charset="0"/>
                <a:ea typeface="宋体" panose="02010600030101010101" pitchFamily="2" charset="-122"/>
              </a:rPr>
              <a:t>4.</a:t>
            </a:r>
            <a:r>
              <a:rPr lang="zh-CN" altLang="en-US" sz="2400" b="1" dirty="0">
                <a:latin typeface="Times New Roman" panose="02020603050405020304" pitchFamily="18" charset="0"/>
                <a:ea typeface="宋体" panose="02010600030101010101" pitchFamily="2" charset="-122"/>
              </a:rPr>
              <a:t>肺→呼出</a:t>
            </a:r>
            <a:endParaRPr lang="zh-CN" altLang="en-US" sz="2400" b="1"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Rectangle 2"/>
          <p:cNvSpPr>
            <a:spLocks noGrp="1" noRot="1"/>
          </p:cNvSpPr>
          <p:nvPr>
            <p:ph type="title"/>
          </p:nvPr>
        </p:nvSpPr>
        <p:spPr>
          <a:xfrm>
            <a:off x="301625" y="127635"/>
            <a:ext cx="8540750" cy="731838"/>
          </a:xfrm>
        </p:spPr>
        <p:txBody>
          <a:bodyPr vert="horz" wrap="square" lIns="91440" tIns="45720" rIns="91440" bIns="45720" anchor="ctr" anchorCtr="0">
            <a:normAutofit fontScale="90000"/>
          </a:bodyPr>
          <a:p>
            <a:pPr eaLnBrk="1" hangingPunct="1"/>
            <a:r>
              <a:rPr lang="zh-CN" altLang="en-US" sz="4000" dirty="0">
                <a:solidFill>
                  <a:srgbClr val="7030A0"/>
                </a:solidFill>
                <a:ea typeface="隶书" panose="02010509060101010101" pitchFamily="49" charset="-122"/>
              </a:rPr>
              <a:t>肝性脑病时血氨增高原因</a:t>
            </a:r>
            <a:endParaRPr lang="zh-CN" altLang="en-US" sz="4000" dirty="0">
              <a:solidFill>
                <a:srgbClr val="7030A0"/>
              </a:solidFill>
              <a:ea typeface="隶书" panose="02010509060101010101" pitchFamily="49" charset="-122"/>
            </a:endParaRPr>
          </a:p>
        </p:txBody>
      </p:sp>
      <p:sp>
        <p:nvSpPr>
          <p:cNvPr id="112643" name="Text Box 3"/>
          <p:cNvSpPr txBox="1"/>
          <p:nvPr/>
        </p:nvSpPr>
        <p:spPr>
          <a:xfrm>
            <a:off x="533400" y="1524000"/>
            <a:ext cx="6954838" cy="4154488"/>
          </a:xfrm>
          <a:prstGeom prst="rect">
            <a:avLst/>
          </a:prstGeom>
          <a:noFill/>
          <a:ln w="9525">
            <a:noFill/>
          </a:ln>
        </p:spPr>
        <p:txBody>
          <a:bodyPr>
            <a:spAutoFit/>
          </a:bodyPr>
          <a:p>
            <a:pPr marL="84455" indent="-84455">
              <a:spcBef>
                <a:spcPct val="50000"/>
              </a:spcBef>
              <a:buClr>
                <a:schemeClr val="hlink"/>
              </a:buClr>
              <a:buFont typeface="Wingdings" panose="05000000000000000000" pitchFamily="2" charset="2"/>
              <a:buChar char="Ø"/>
            </a:pPr>
            <a:r>
              <a:rPr lang="zh-CN" altLang="en-US" sz="2400" b="1" dirty="0">
                <a:solidFill>
                  <a:srgbClr val="FF0000"/>
                </a:solidFill>
                <a:latin typeface="Times New Roman" panose="02020603050405020304" pitchFamily="18" charset="0"/>
                <a:ea typeface="宋体" panose="02010600030101010101" pitchFamily="2" charset="-122"/>
              </a:rPr>
              <a:t>低钾性碱中毒→</a:t>
            </a:r>
            <a:r>
              <a:rPr lang="zh-CN" altLang="en-US" sz="2400" b="1" dirty="0">
                <a:latin typeface="Times New Roman" panose="02020603050405020304" pitchFamily="18" charset="0"/>
                <a:ea typeface="宋体" panose="02010600030101010101" pitchFamily="2" charset="-122"/>
              </a:rPr>
              <a:t>肠道、肾对氨的重吸收</a:t>
            </a:r>
            <a:endParaRPr lang="zh-CN" altLang="en-US" sz="2400" b="1" dirty="0">
              <a:latin typeface="Times New Roman" panose="02020603050405020304" pitchFamily="18" charset="0"/>
              <a:ea typeface="宋体" panose="02010600030101010101" pitchFamily="2" charset="-122"/>
            </a:endParaRPr>
          </a:p>
          <a:p>
            <a:pPr marL="84455" indent="-84455">
              <a:spcBef>
                <a:spcPct val="50000"/>
              </a:spcBef>
              <a:buClr>
                <a:schemeClr val="hlink"/>
              </a:buClr>
              <a:buFont typeface="Wingdings" panose="05000000000000000000" pitchFamily="2" charset="2"/>
              <a:buChar char="Ø"/>
            </a:pPr>
            <a:r>
              <a:rPr lang="zh-CN" altLang="en-US" sz="2400" b="1" dirty="0">
                <a:latin typeface="Times New Roman" panose="02020603050405020304" pitchFamily="18" charset="0"/>
                <a:ea typeface="宋体" panose="02010600030101010101" pitchFamily="2" charset="-122"/>
              </a:rPr>
              <a:t>含氮物质摄入过多，上消化道出血→肠腔内氨生成</a:t>
            </a:r>
            <a:endParaRPr lang="zh-CN" altLang="en-US" sz="2400" b="1" dirty="0">
              <a:latin typeface="Times New Roman" panose="02020603050405020304" pitchFamily="18" charset="0"/>
              <a:ea typeface="宋体" panose="02010600030101010101" pitchFamily="2" charset="-122"/>
            </a:endParaRPr>
          </a:p>
          <a:p>
            <a:pPr marL="84455" indent="-84455">
              <a:spcBef>
                <a:spcPct val="50000"/>
              </a:spcBef>
              <a:buClr>
                <a:schemeClr val="hlink"/>
              </a:buClr>
              <a:buFont typeface="Wingdings" panose="05000000000000000000" pitchFamily="2" charset="2"/>
              <a:buChar char="Ø"/>
            </a:pPr>
            <a:r>
              <a:rPr lang="zh-CN" altLang="en-US" sz="2400" b="1" dirty="0">
                <a:latin typeface="Times New Roman" panose="02020603050405020304" pitchFamily="18" charset="0"/>
                <a:ea typeface="宋体" panose="02010600030101010101" pitchFamily="2" charset="-122"/>
              </a:rPr>
              <a:t>低血容量与缺氧→肾前性氮质血症</a:t>
            </a:r>
            <a:endParaRPr lang="zh-CN" altLang="en-US" sz="2400" b="1" dirty="0">
              <a:latin typeface="Times New Roman" panose="02020603050405020304" pitchFamily="18" charset="0"/>
              <a:ea typeface="宋体" panose="02010600030101010101" pitchFamily="2" charset="-122"/>
            </a:endParaRPr>
          </a:p>
          <a:p>
            <a:pPr marL="84455" indent="-84455">
              <a:spcBef>
                <a:spcPct val="50000"/>
              </a:spcBef>
              <a:buClr>
                <a:schemeClr val="hlink"/>
              </a:buClr>
              <a:buFont typeface="Wingdings" panose="05000000000000000000" pitchFamily="2" charset="2"/>
              <a:buChar char="Ø"/>
            </a:pPr>
            <a:r>
              <a:rPr lang="zh-CN" altLang="en-US" sz="2400" b="1" dirty="0">
                <a:latin typeface="Times New Roman" panose="02020603050405020304" pitchFamily="18" charset="0"/>
                <a:ea typeface="宋体" panose="02010600030101010101" pitchFamily="2" charset="-122"/>
              </a:rPr>
              <a:t>便秘→毒物吸收过多</a:t>
            </a:r>
            <a:endParaRPr lang="zh-CN" altLang="en-US" sz="2400" b="1" dirty="0">
              <a:latin typeface="Times New Roman" panose="02020603050405020304" pitchFamily="18" charset="0"/>
              <a:ea typeface="宋体" panose="02010600030101010101" pitchFamily="2" charset="-122"/>
            </a:endParaRPr>
          </a:p>
          <a:p>
            <a:pPr marL="84455" indent="-84455">
              <a:spcBef>
                <a:spcPct val="50000"/>
              </a:spcBef>
              <a:buClr>
                <a:schemeClr val="hlink"/>
              </a:buClr>
              <a:buFont typeface="Wingdings" panose="05000000000000000000" pitchFamily="2" charset="2"/>
              <a:buChar char="Ø"/>
            </a:pPr>
            <a:r>
              <a:rPr lang="zh-CN" altLang="en-US" sz="2400" b="1" dirty="0">
                <a:latin typeface="Times New Roman" panose="02020603050405020304" pitchFamily="18" charset="0"/>
                <a:ea typeface="宋体" panose="02010600030101010101" pitchFamily="2" charset="-122"/>
              </a:rPr>
              <a:t>感染→组织分解增多</a:t>
            </a:r>
            <a:endParaRPr lang="zh-CN" altLang="en-US" sz="2400" b="1" dirty="0">
              <a:latin typeface="Times New Roman" panose="02020603050405020304" pitchFamily="18" charset="0"/>
              <a:ea typeface="宋体" panose="02010600030101010101" pitchFamily="2" charset="-122"/>
            </a:endParaRPr>
          </a:p>
          <a:p>
            <a:pPr marL="84455" indent="-84455">
              <a:spcBef>
                <a:spcPct val="50000"/>
              </a:spcBef>
              <a:buClr>
                <a:schemeClr val="hlink"/>
              </a:buClr>
              <a:buFont typeface="Wingdings" panose="05000000000000000000" pitchFamily="2" charset="2"/>
              <a:buChar char="Ø"/>
            </a:pPr>
            <a:r>
              <a:rPr lang="zh-CN" altLang="en-US" sz="2400" b="1" dirty="0">
                <a:latin typeface="Times New Roman" panose="02020603050405020304" pitchFamily="18" charset="0"/>
                <a:ea typeface="宋体" panose="02010600030101010101" pitchFamily="2" charset="-122"/>
              </a:rPr>
              <a:t>低血糖→脑乏氧，氨毒性增加</a:t>
            </a:r>
            <a:endParaRPr lang="zh-CN" altLang="en-US" sz="2400" b="1" dirty="0">
              <a:latin typeface="Times New Roman" panose="02020603050405020304" pitchFamily="18" charset="0"/>
              <a:ea typeface="宋体" panose="02010600030101010101" pitchFamily="2" charset="-122"/>
            </a:endParaRPr>
          </a:p>
          <a:p>
            <a:pPr marL="84455" indent="-84455">
              <a:spcBef>
                <a:spcPct val="50000"/>
              </a:spcBef>
              <a:buClr>
                <a:schemeClr val="hlink"/>
              </a:buClr>
              <a:buFont typeface="Wingdings" panose="05000000000000000000" pitchFamily="2" charset="2"/>
              <a:buChar char="Ø"/>
            </a:pPr>
            <a:r>
              <a:rPr lang="zh-CN" altLang="en-US" sz="2400" b="1" dirty="0">
                <a:latin typeface="Times New Roman" panose="02020603050405020304" pitchFamily="18" charset="0"/>
                <a:ea typeface="宋体" panose="02010600030101010101" pitchFamily="2" charset="-122"/>
              </a:rPr>
              <a:t>镇静安眠药→抑制大脑皮层功能</a:t>
            </a:r>
            <a:endParaRPr lang="zh-CN" altLang="en-US" sz="2400" b="1" dirty="0">
              <a:latin typeface="Times New Roman" panose="02020603050405020304" pitchFamily="18" charset="0"/>
              <a:ea typeface="宋体" panose="02010600030101010101" pitchFamily="2" charset="-122"/>
            </a:endParaRPr>
          </a:p>
        </p:txBody>
      </p:sp>
      <p:sp>
        <p:nvSpPr>
          <p:cNvPr id="112648" name="AutoShape 8"/>
          <p:cNvSpPr/>
          <p:nvPr/>
        </p:nvSpPr>
        <p:spPr>
          <a:xfrm>
            <a:off x="7772400" y="2743200"/>
            <a:ext cx="990600" cy="1219200"/>
          </a:xfrm>
          <a:prstGeom prst="star16">
            <a:avLst>
              <a:gd name="adj" fmla="val 37500"/>
            </a:avLst>
          </a:prstGeom>
          <a:solidFill>
            <a:schemeClr val="folHlink"/>
          </a:solidFill>
          <a:ln w="9525" cap="flat" cmpd="sng">
            <a:solidFill>
              <a:schemeClr val="tx1"/>
            </a:solidFill>
            <a:prstDash val="solid"/>
            <a:miter/>
            <a:headEnd type="none" w="med" len="med"/>
            <a:tailEnd type="none" w="med" len="med"/>
          </a:ln>
        </p:spPr>
        <p:txBody>
          <a:bodyPr wrap="none" anchor="ctr" anchorCtr="0"/>
          <a:p>
            <a:pPr algn="ctr"/>
            <a:r>
              <a:rPr lang="zh-CN" altLang="en-US" sz="3200" b="1" dirty="0">
                <a:solidFill>
                  <a:srgbClr val="FF0000"/>
                </a:solidFill>
                <a:latin typeface="Times New Roman" panose="02020603050405020304" pitchFamily="18" charset="0"/>
                <a:ea typeface="隶书" panose="02010509060101010101" pitchFamily="49" charset="-122"/>
              </a:rPr>
              <a:t>血氨</a:t>
            </a:r>
            <a:endParaRPr lang="zh-CN" altLang="en-US" sz="3200" b="1" dirty="0">
              <a:solidFill>
                <a:srgbClr val="FF0000"/>
              </a:solidFill>
              <a:latin typeface="Times New Roman" panose="02020603050405020304" pitchFamily="18" charset="0"/>
              <a:ea typeface="隶书" panose="02010509060101010101" pitchFamily="49" charset="-122"/>
            </a:endParaRPr>
          </a:p>
        </p:txBody>
      </p:sp>
      <p:sp>
        <p:nvSpPr>
          <p:cNvPr id="112646" name="AutoShape 6"/>
          <p:cNvSpPr/>
          <p:nvPr/>
        </p:nvSpPr>
        <p:spPr>
          <a:xfrm>
            <a:off x="7239000" y="1600200"/>
            <a:ext cx="504825" cy="3886200"/>
          </a:xfrm>
          <a:prstGeom prst="rightBrace">
            <a:avLst>
              <a:gd name="adj1" fmla="val 64115"/>
              <a:gd name="adj2" fmla="val 50000"/>
            </a:avLst>
          </a:prstGeom>
          <a:noFill/>
          <a:ln w="9525" cap="flat" cmpd="sng">
            <a:solidFill>
              <a:schemeClr val="tx1"/>
            </a:solidFill>
            <a:prstDash val="solid"/>
            <a:headEnd type="none" w="med" len="med"/>
            <a:tailEnd type="none" w="med" len="med"/>
          </a:ln>
        </p:spPr>
        <p:txBody>
          <a:bodyPr wrap="none" anchor="ctr" anchorCtr="0"/>
          <a:p>
            <a:pPr algn="ctr"/>
            <a:endParaRPr lang="zh-CN" altLang="en-US" sz="2400" dirty="0">
              <a:latin typeface="Times New Roman" panose="02020603050405020304" pitchFamily="18" charset="0"/>
              <a:ea typeface="宋体" panose="02010600030101010101" pitchFamily="2" charset="-122"/>
            </a:endParaRPr>
          </a:p>
        </p:txBody>
      </p:sp>
      <p:sp>
        <p:nvSpPr>
          <p:cNvPr id="112647" name="AutoShape 7"/>
          <p:cNvSpPr/>
          <p:nvPr/>
        </p:nvSpPr>
        <p:spPr>
          <a:xfrm>
            <a:off x="8686800" y="2895600"/>
            <a:ext cx="217488" cy="936625"/>
          </a:xfrm>
          <a:prstGeom prst="upArrow">
            <a:avLst>
              <a:gd name="adj1" fmla="val 50000"/>
              <a:gd name="adj2" fmla="val 107644"/>
            </a:avLst>
          </a:prstGeom>
          <a:solidFill>
            <a:srgbClr val="FFFF00"/>
          </a:solidFill>
          <a:ln w="9525" cap="flat" cmpd="sng">
            <a:solidFill>
              <a:schemeClr val="tx1"/>
            </a:solidFill>
            <a:prstDash val="solid"/>
            <a:miter/>
            <a:headEnd type="none" w="med" len="med"/>
            <a:tailEnd type="none" w="med" len="med"/>
          </a:ln>
        </p:spPr>
        <p:txBody>
          <a:bodyPr vert="eaVert" wrap="none" anchor="ctr" anchorCtr="0"/>
          <a:p>
            <a:pPr algn="ctr"/>
            <a:endParaRPr lang="zh-CN" altLang="en-US" sz="2400"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6" name="Rectangle 2"/>
          <p:cNvSpPr>
            <a:spLocks noGrp="1" noRot="1"/>
          </p:cNvSpPr>
          <p:nvPr>
            <p:ph type="title"/>
          </p:nvPr>
        </p:nvSpPr>
        <p:spPr>
          <a:xfrm>
            <a:off x="304800" y="173990"/>
            <a:ext cx="8540750" cy="558165"/>
          </a:xfrm>
        </p:spPr>
        <p:txBody>
          <a:bodyPr vert="horz" wrap="square" lIns="91440" tIns="45720" rIns="91440" bIns="45720" anchor="ctr" anchorCtr="0">
            <a:normAutofit fontScale="90000"/>
          </a:bodyPr>
          <a:p>
            <a:pPr eaLnBrk="1" hangingPunct="1"/>
            <a:r>
              <a:rPr lang="zh-CN" altLang="en-US" dirty="0">
                <a:solidFill>
                  <a:srgbClr val="7030A0"/>
                </a:solidFill>
                <a:ea typeface="隶书" panose="02010509060101010101" pitchFamily="49" charset="-122"/>
              </a:rPr>
              <a:t>血氨增高的后果</a:t>
            </a:r>
            <a:endParaRPr lang="zh-CN" altLang="en-US" dirty="0">
              <a:solidFill>
                <a:srgbClr val="7030A0"/>
              </a:solidFill>
              <a:ea typeface="隶书" panose="02010509060101010101" pitchFamily="49" charset="-122"/>
            </a:endParaRPr>
          </a:p>
        </p:txBody>
      </p:sp>
      <p:sp>
        <p:nvSpPr>
          <p:cNvPr id="113667" name="Rectangle 3"/>
          <p:cNvSpPr>
            <a:spLocks noGrp="1" noRot="1"/>
          </p:cNvSpPr>
          <p:nvPr>
            <p:ph idx="1"/>
          </p:nvPr>
        </p:nvSpPr>
        <p:spPr>
          <a:xfrm>
            <a:off x="962660" y="1306830"/>
            <a:ext cx="8842375" cy="4498975"/>
          </a:xfrm>
        </p:spPr>
        <p:txBody>
          <a:bodyPr vert="horz" wrap="square" lIns="91440" tIns="45720" rIns="91440" bIns="45720" anchor="t" anchorCtr="0"/>
          <a:p>
            <a:pPr marL="377825" indent="-287020" eaLnBrk="1" hangingPunct="1"/>
            <a:r>
              <a:rPr lang="zh-CN" altLang="en-US" dirty="0">
                <a:solidFill>
                  <a:srgbClr val="FFC000"/>
                </a:solidFill>
                <a:ea typeface="宋体" panose="02010600030101010101" pitchFamily="2" charset="-122"/>
              </a:rPr>
              <a:t>影响脑的能量代谢：</a:t>
            </a:r>
            <a:endParaRPr lang="zh-CN" altLang="en-US" dirty="0">
              <a:solidFill>
                <a:srgbClr val="FFC000"/>
              </a:solidFill>
              <a:ea typeface="宋体" panose="02010600030101010101" pitchFamily="2" charset="-122"/>
            </a:endParaRPr>
          </a:p>
          <a:p>
            <a:pPr marL="377825" indent="-287020" eaLnBrk="1" hangingPunct="1">
              <a:buClr>
                <a:srgbClr val="660033"/>
              </a:buClr>
              <a:buFont typeface="Wingdings" panose="05000000000000000000" pitchFamily="2" charset="2"/>
              <a:buChar char="Ø"/>
            </a:pPr>
            <a:r>
              <a:rPr lang="zh-CN" altLang="en-US" dirty="0">
                <a:solidFill>
                  <a:schemeClr val="bg1"/>
                </a:solidFill>
                <a:ea typeface="宋体" panose="02010600030101010101" pitchFamily="2" charset="-122"/>
              </a:rPr>
              <a:t>干</a:t>
            </a:r>
            <a:r>
              <a:rPr lang="zh-CN" altLang="en-US" dirty="0">
                <a:solidFill>
                  <a:schemeClr val="tx1"/>
                </a:solidFill>
                <a:ea typeface="宋体" panose="02010600030101010101" pitchFamily="2" charset="-122"/>
              </a:rPr>
              <a:t>扰三羧酸循环</a:t>
            </a:r>
            <a:endParaRPr lang="zh-CN" altLang="en-US" dirty="0">
              <a:solidFill>
                <a:schemeClr val="tx1"/>
              </a:solidFill>
              <a:ea typeface="宋体" panose="02010600030101010101" pitchFamily="2" charset="-122"/>
            </a:endParaRPr>
          </a:p>
          <a:p>
            <a:pPr marL="377825" indent="-287020" eaLnBrk="1" hangingPunct="1">
              <a:buClr>
                <a:srgbClr val="660033"/>
              </a:buClr>
              <a:buFont typeface="Wingdings" panose="05000000000000000000" pitchFamily="2" charset="2"/>
              <a:buChar char="Ø"/>
            </a:pPr>
            <a:r>
              <a:rPr lang="zh-CN" altLang="en-US" dirty="0">
                <a:solidFill>
                  <a:schemeClr val="tx1"/>
                </a:solidFill>
                <a:ea typeface="宋体" panose="02010600030101010101" pitchFamily="2" charset="-122"/>
              </a:rPr>
              <a:t>消耗</a:t>
            </a:r>
            <a:r>
              <a:rPr lang="en-US" altLang="zh-CN" dirty="0">
                <a:solidFill>
                  <a:schemeClr val="tx1"/>
                </a:solidFill>
                <a:ea typeface="宋体" panose="02010600030101010101" pitchFamily="2" charset="-122"/>
              </a:rPr>
              <a:t>ATP</a:t>
            </a:r>
            <a:r>
              <a:rPr lang="zh-CN" altLang="en-US" dirty="0">
                <a:solidFill>
                  <a:schemeClr val="tx1"/>
                </a:solidFill>
                <a:ea typeface="宋体" panose="02010600030101010101" pitchFamily="2" charset="-122"/>
              </a:rPr>
              <a:t>，影响乙酰辅酶</a:t>
            </a:r>
            <a:r>
              <a:rPr lang="en-US" altLang="zh-CN" dirty="0">
                <a:solidFill>
                  <a:schemeClr val="tx1"/>
                </a:solidFill>
                <a:ea typeface="宋体" panose="02010600030101010101" pitchFamily="2" charset="-122"/>
              </a:rPr>
              <a:t>A</a:t>
            </a:r>
            <a:r>
              <a:rPr lang="zh-CN" altLang="en-US" dirty="0">
                <a:solidFill>
                  <a:schemeClr val="tx1"/>
                </a:solidFill>
                <a:ea typeface="宋体" panose="02010600030101010101" pitchFamily="2" charset="-122"/>
              </a:rPr>
              <a:t>生成→脑的能量供应不足</a:t>
            </a:r>
            <a:endParaRPr lang="zh-CN" altLang="en-US" dirty="0">
              <a:solidFill>
                <a:schemeClr val="tx1"/>
              </a:solidFill>
              <a:ea typeface="宋体" panose="02010600030101010101" pitchFamily="2" charset="-122"/>
            </a:endParaRPr>
          </a:p>
          <a:p>
            <a:pPr marL="377825" indent="-287020" eaLnBrk="1" hangingPunct="1">
              <a:buClr>
                <a:srgbClr val="660033"/>
              </a:buClr>
              <a:buFont typeface="Wingdings" panose="05000000000000000000" pitchFamily="2" charset="2"/>
              <a:buChar char="Ø"/>
            </a:pPr>
            <a:r>
              <a:rPr lang="zh-CN" altLang="en-US" dirty="0">
                <a:solidFill>
                  <a:schemeClr val="tx1"/>
                </a:solidFill>
                <a:ea typeface="宋体" panose="02010600030101010101" pitchFamily="2" charset="-122"/>
              </a:rPr>
              <a:t>脑干网状内皮系统供能不足→睡眠觉醒障碍</a:t>
            </a:r>
            <a:endParaRPr lang="zh-CN" altLang="en-US" dirty="0">
              <a:solidFill>
                <a:schemeClr val="tx1"/>
              </a:solidFill>
              <a:ea typeface="宋体" panose="02010600030101010101" pitchFamily="2" charset="-122"/>
            </a:endParaRPr>
          </a:p>
          <a:p>
            <a:pPr marL="377825" indent="-287020" eaLnBrk="1" hangingPunct="1"/>
            <a:r>
              <a:rPr lang="zh-CN" altLang="en-US" dirty="0">
                <a:solidFill>
                  <a:schemeClr val="tx1"/>
                </a:solidFill>
                <a:ea typeface="宋体" panose="02010600030101010101" pitchFamily="2" charset="-122"/>
              </a:rPr>
              <a:t>改变中枢神经递质浓度：</a:t>
            </a:r>
            <a:endParaRPr lang="zh-CN" altLang="en-US" dirty="0">
              <a:solidFill>
                <a:schemeClr val="tx1"/>
              </a:solidFill>
              <a:ea typeface="宋体" panose="02010600030101010101" pitchFamily="2" charset="-122"/>
            </a:endParaRPr>
          </a:p>
          <a:p>
            <a:pPr marL="377825" indent="-287020" eaLnBrk="1" hangingPunct="1">
              <a:buClr>
                <a:srgbClr val="660033"/>
              </a:buClr>
              <a:buFont typeface="Wingdings" panose="05000000000000000000" pitchFamily="2" charset="2"/>
              <a:buChar char="Ø"/>
            </a:pPr>
            <a:r>
              <a:rPr lang="en-US" altLang="zh-CN" dirty="0">
                <a:solidFill>
                  <a:schemeClr val="tx1"/>
                </a:solidFill>
                <a:ea typeface="宋体" panose="02010600030101010101" pitchFamily="2" charset="-122"/>
              </a:rPr>
              <a:t>NH</a:t>
            </a:r>
            <a:r>
              <a:rPr lang="en-US" altLang="zh-CN" baseline="-25000" dirty="0">
                <a:solidFill>
                  <a:schemeClr val="tx1"/>
                </a:solidFill>
                <a:ea typeface="宋体" panose="02010600030101010101" pitchFamily="2" charset="-122"/>
              </a:rPr>
              <a:t>3</a:t>
            </a:r>
            <a:r>
              <a:rPr lang="zh-CN" altLang="en-US" dirty="0">
                <a:solidFill>
                  <a:schemeClr val="tx1"/>
                </a:solidFill>
                <a:ea typeface="宋体" panose="02010600030101010101" pitchFamily="2" charset="-122"/>
              </a:rPr>
              <a:t>直接损伤中枢神经系统</a:t>
            </a:r>
            <a:endParaRPr lang="zh-CN" altLang="en-US" dirty="0">
              <a:solidFill>
                <a:schemeClr val="tx1"/>
              </a:solidFill>
              <a:ea typeface="宋体" panose="02010600030101010101" pitchFamily="2" charset="-122"/>
            </a:endParaRPr>
          </a:p>
          <a:p>
            <a:pPr marL="377825" indent="-287020" eaLnBrk="1" hangingPunct="1">
              <a:buClr>
                <a:srgbClr val="660033"/>
              </a:buClr>
              <a:buFont typeface="Wingdings" panose="05000000000000000000" pitchFamily="2" charset="2"/>
              <a:buChar char="Ø"/>
            </a:pPr>
            <a:r>
              <a:rPr lang="zh-CN" altLang="en-US" dirty="0">
                <a:solidFill>
                  <a:schemeClr val="tx1"/>
                </a:solidFill>
                <a:ea typeface="宋体" panose="02010600030101010101" pitchFamily="2" charset="-122"/>
              </a:rPr>
              <a:t>谷氨酰胺增多→脑水肿</a:t>
            </a:r>
            <a:endParaRPr lang="zh-CN" altLang="en-US" dirty="0">
              <a:solidFill>
                <a:schemeClr val="tx1"/>
              </a:solidFill>
              <a:ea typeface="宋体" panose="02010600030101010101" pitchFamily="2" charset="-122"/>
            </a:endParaRPr>
          </a:p>
          <a:p>
            <a:pPr marL="377825" indent="-287020" eaLnBrk="1" hangingPunct="1">
              <a:buClr>
                <a:srgbClr val="660033"/>
              </a:buClr>
              <a:buFont typeface="Wingdings" panose="05000000000000000000" pitchFamily="2" charset="2"/>
              <a:buChar char="Ø"/>
            </a:pPr>
            <a:r>
              <a:rPr lang="zh-CN" altLang="en-US" dirty="0">
                <a:solidFill>
                  <a:schemeClr val="tx1"/>
                </a:solidFill>
                <a:ea typeface="宋体" panose="02010600030101010101" pitchFamily="2" charset="-122"/>
              </a:rPr>
              <a:t>谷氨酸减少→抑制大脑兴奋性</a:t>
            </a:r>
            <a:endParaRPr lang="zh-CN" altLang="en-US" dirty="0">
              <a:solidFill>
                <a:schemeClr val="tx1"/>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1" name="Rectangle 3"/>
          <p:cNvSpPr>
            <a:spLocks noGrp="1" noRot="1"/>
          </p:cNvSpPr>
          <p:nvPr>
            <p:ph type="title"/>
          </p:nvPr>
        </p:nvSpPr>
        <p:spPr>
          <a:xfrm>
            <a:off x="304800" y="0"/>
            <a:ext cx="8540750" cy="762000"/>
          </a:xfrm>
        </p:spPr>
        <p:txBody>
          <a:bodyPr vert="horz" wrap="square" lIns="91440" tIns="45720" rIns="91440" bIns="45720" anchor="ctr" anchorCtr="0"/>
          <a:p>
            <a:pPr eaLnBrk="1" hangingPunct="1"/>
            <a:r>
              <a:rPr lang="zh-CN" altLang="en-US" dirty="0">
                <a:solidFill>
                  <a:srgbClr val="7030A0"/>
                </a:solidFill>
                <a:ea typeface="宋体" panose="02010600030101010101" pitchFamily="2" charset="-122"/>
              </a:rPr>
              <a:t>假性神经递质学说</a:t>
            </a:r>
            <a:endParaRPr lang="zh-CN" altLang="en-US" dirty="0">
              <a:solidFill>
                <a:srgbClr val="7030A0"/>
              </a:solidFill>
              <a:ea typeface="宋体" panose="02010600030101010101" pitchFamily="2" charset="-122"/>
            </a:endParaRPr>
          </a:p>
        </p:txBody>
      </p:sp>
      <p:pic>
        <p:nvPicPr>
          <p:cNvPr id="114690" name="Picture 2"/>
          <p:cNvPicPr>
            <a:picLocks noChangeAspect="1"/>
          </p:cNvPicPr>
          <p:nvPr>
            <p:ph idx="1"/>
          </p:nvPr>
        </p:nvPicPr>
        <p:blipFill>
          <a:blip r:embed="rId1">
            <a:lum bright="-42001" contrast="66000"/>
          </a:blip>
          <a:srcRect l="8067" t="8861" r="7175" b="10127"/>
          <a:stretch>
            <a:fillRect/>
          </a:stretch>
        </p:blipFill>
        <p:spPr>
          <a:xfrm>
            <a:off x="685800" y="1066800"/>
            <a:ext cx="9765665" cy="5257800"/>
          </a:xfrm>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5" name="Oval 3"/>
          <p:cNvSpPr/>
          <p:nvPr/>
        </p:nvSpPr>
        <p:spPr>
          <a:xfrm>
            <a:off x="4876800" y="1905000"/>
            <a:ext cx="1828800" cy="1066800"/>
          </a:xfrm>
          <a:prstGeom prst="ellipse">
            <a:avLst/>
          </a:prstGeom>
          <a:solidFill>
            <a:srgbClr val="D0DD99"/>
          </a:solidFill>
          <a:ln w="12700" cap="sq" cmpd="sng">
            <a:solidFill>
              <a:schemeClr val="tx1"/>
            </a:solidFill>
            <a:prstDash val="solid"/>
            <a:headEnd type="none" w="med" len="med"/>
            <a:tailEnd type="none" w="med" len="med"/>
          </a:ln>
        </p:spPr>
        <p:txBody>
          <a:bodyPr wrap="none" anchor="ctr" anchorCtr="0"/>
          <a:p>
            <a:pPr algn="ctr"/>
            <a:r>
              <a:rPr lang="zh-CN" altLang="en-US" sz="2400" b="1" dirty="0">
                <a:solidFill>
                  <a:schemeClr val="tx2"/>
                </a:solidFill>
                <a:latin typeface="Times New Roman" panose="02020603050405020304" pitchFamily="18" charset="0"/>
                <a:ea typeface="宋体" panose="02010600030101010101" pitchFamily="2" charset="-122"/>
              </a:rPr>
              <a:t>体循环</a:t>
            </a:r>
            <a:endParaRPr lang="zh-CN" altLang="en-US" sz="2400" b="1" dirty="0">
              <a:solidFill>
                <a:schemeClr val="tx2"/>
              </a:solidFill>
              <a:latin typeface="Times New Roman" panose="02020603050405020304" pitchFamily="18" charset="0"/>
              <a:ea typeface="宋体" panose="02010600030101010101" pitchFamily="2" charset="-122"/>
            </a:endParaRPr>
          </a:p>
        </p:txBody>
      </p:sp>
      <p:sp>
        <p:nvSpPr>
          <p:cNvPr id="115716" name="Text Box 4"/>
          <p:cNvSpPr txBox="1"/>
          <p:nvPr/>
        </p:nvSpPr>
        <p:spPr>
          <a:xfrm>
            <a:off x="4800600" y="4343400"/>
            <a:ext cx="2362200" cy="1079500"/>
          </a:xfrm>
          <a:prstGeom prst="rect">
            <a:avLst/>
          </a:prstGeom>
          <a:noFill/>
          <a:ln w="12700" cap="sq" cmpd="sng">
            <a:solidFill>
              <a:srgbClr val="843500"/>
            </a:solidFill>
            <a:prstDash val="solid"/>
            <a:miter/>
            <a:headEnd type="none" w="med" len="med"/>
            <a:tailEnd type="none" w="med" len="med"/>
          </a:ln>
        </p:spPr>
        <p:txBody>
          <a:bodyPr>
            <a:spAutoFit/>
          </a:bodyPr>
          <a:p>
            <a:pPr algn="ctr">
              <a:spcBef>
                <a:spcPct val="50000"/>
              </a:spcBef>
            </a:pPr>
            <a:r>
              <a:rPr lang="en-US" altLang="zh-CN" sz="3200" b="1" dirty="0">
                <a:solidFill>
                  <a:srgbClr val="682A00"/>
                </a:solidFill>
                <a:latin typeface="Times New Roman" panose="02020603050405020304" pitchFamily="18" charset="0"/>
                <a:ea typeface="宋体" panose="02010600030101010101" pitchFamily="2" charset="-122"/>
              </a:rPr>
              <a:t>GABA/BZ</a:t>
            </a:r>
            <a:r>
              <a:rPr lang="zh-CN" altLang="en-US" sz="3200" b="1" dirty="0">
                <a:solidFill>
                  <a:srgbClr val="682A00"/>
                </a:solidFill>
                <a:latin typeface="Times New Roman" panose="02020603050405020304" pitchFamily="18" charset="0"/>
                <a:ea typeface="宋体" panose="02010600030101010101" pitchFamily="2" charset="-122"/>
              </a:rPr>
              <a:t>复合体</a:t>
            </a:r>
            <a:endParaRPr lang="zh-CN" altLang="en-US" sz="3200" b="1" dirty="0">
              <a:solidFill>
                <a:srgbClr val="682A00"/>
              </a:solidFill>
              <a:latin typeface="Times New Roman" panose="02020603050405020304" pitchFamily="18" charset="0"/>
              <a:ea typeface="宋体" panose="02010600030101010101" pitchFamily="2" charset="-122"/>
            </a:endParaRPr>
          </a:p>
        </p:txBody>
      </p:sp>
      <p:sp>
        <p:nvSpPr>
          <p:cNvPr id="115717" name="Text Box 5"/>
          <p:cNvSpPr txBox="1"/>
          <p:nvPr/>
        </p:nvSpPr>
        <p:spPr>
          <a:xfrm>
            <a:off x="5867400" y="3352800"/>
            <a:ext cx="1524000" cy="457200"/>
          </a:xfrm>
          <a:prstGeom prst="rect">
            <a:avLst/>
          </a:prstGeom>
          <a:noFill/>
          <a:ln w="12700">
            <a:noFill/>
          </a:ln>
        </p:spPr>
        <p:txBody>
          <a:bodyPr>
            <a:spAutoFit/>
          </a:bodyPr>
          <a:p>
            <a:pPr algn="ctr">
              <a:spcBef>
                <a:spcPct val="50000"/>
              </a:spcBef>
            </a:pPr>
            <a:r>
              <a:rPr lang="zh-CN" altLang="en-US" sz="2400" b="1" dirty="0">
                <a:solidFill>
                  <a:schemeClr val="tx2"/>
                </a:solidFill>
                <a:latin typeface="Times New Roman" panose="02020603050405020304" pitchFamily="18" charset="0"/>
                <a:ea typeface="宋体" panose="02010600030101010101" pitchFamily="2" charset="-122"/>
              </a:rPr>
              <a:t>入脑</a:t>
            </a:r>
            <a:endParaRPr lang="zh-CN" altLang="en-US" sz="2400" b="1" dirty="0">
              <a:solidFill>
                <a:schemeClr val="tx2"/>
              </a:solidFill>
              <a:latin typeface="Times New Roman" panose="02020603050405020304" pitchFamily="18" charset="0"/>
              <a:ea typeface="宋体" panose="02010600030101010101" pitchFamily="2" charset="-122"/>
            </a:endParaRPr>
          </a:p>
        </p:txBody>
      </p:sp>
      <p:sp>
        <p:nvSpPr>
          <p:cNvPr id="115718" name="Text Box 6"/>
          <p:cNvSpPr txBox="1"/>
          <p:nvPr/>
        </p:nvSpPr>
        <p:spPr>
          <a:xfrm>
            <a:off x="1295400" y="4343400"/>
            <a:ext cx="2286000" cy="1079500"/>
          </a:xfrm>
          <a:prstGeom prst="rect">
            <a:avLst/>
          </a:prstGeom>
          <a:noFill/>
          <a:ln w="12700" cap="sq" cmpd="sng">
            <a:solidFill>
              <a:srgbClr val="843500"/>
            </a:solidFill>
            <a:prstDash val="solid"/>
            <a:miter/>
            <a:headEnd type="none" w="med" len="med"/>
            <a:tailEnd type="none" w="med" len="med"/>
          </a:ln>
        </p:spPr>
        <p:txBody>
          <a:bodyPr>
            <a:spAutoFit/>
          </a:bodyPr>
          <a:p>
            <a:pPr algn="ctr">
              <a:spcBef>
                <a:spcPct val="50000"/>
              </a:spcBef>
            </a:pPr>
            <a:r>
              <a:rPr lang="zh-CN" altLang="en-US" sz="3200" b="1" dirty="0">
                <a:solidFill>
                  <a:srgbClr val="682A00"/>
                </a:solidFill>
                <a:latin typeface="Times New Roman" panose="02020603050405020304" pitchFamily="18" charset="0"/>
                <a:ea typeface="宋体" panose="02010600030101010101" pitchFamily="2" charset="-122"/>
              </a:rPr>
              <a:t>神经传导受到抑制</a:t>
            </a:r>
            <a:endParaRPr lang="zh-CN" altLang="en-US" sz="3200" b="1" dirty="0">
              <a:solidFill>
                <a:srgbClr val="682A00"/>
              </a:solidFill>
              <a:latin typeface="Times New Roman" panose="02020603050405020304" pitchFamily="18" charset="0"/>
              <a:ea typeface="宋体" panose="02010600030101010101" pitchFamily="2" charset="-122"/>
            </a:endParaRPr>
          </a:p>
        </p:txBody>
      </p:sp>
      <p:sp>
        <p:nvSpPr>
          <p:cNvPr id="115719" name="Text Box 7"/>
          <p:cNvSpPr txBox="1"/>
          <p:nvPr/>
        </p:nvSpPr>
        <p:spPr>
          <a:xfrm>
            <a:off x="3200400" y="1676400"/>
            <a:ext cx="1600200" cy="457200"/>
          </a:xfrm>
          <a:prstGeom prst="rect">
            <a:avLst/>
          </a:prstGeom>
          <a:noFill/>
          <a:ln w="12700">
            <a:noFill/>
          </a:ln>
        </p:spPr>
        <p:txBody>
          <a:bodyPr>
            <a:spAutoFit/>
          </a:bodyPr>
          <a:p>
            <a:pPr algn="ctr">
              <a:spcBef>
                <a:spcPct val="50000"/>
              </a:spcBef>
            </a:pPr>
            <a:r>
              <a:rPr lang="zh-CN" altLang="en-US" sz="2400" b="1" dirty="0">
                <a:solidFill>
                  <a:srgbClr val="000066"/>
                </a:solidFill>
                <a:latin typeface="Times New Roman" panose="02020603050405020304" pitchFamily="18" charset="0"/>
                <a:ea typeface="宋体" panose="02010600030101010101" pitchFamily="2" charset="-122"/>
              </a:rPr>
              <a:t>绕过肝脏</a:t>
            </a:r>
            <a:endParaRPr lang="zh-CN" altLang="en-US" sz="2400" b="1" dirty="0">
              <a:solidFill>
                <a:srgbClr val="000066"/>
              </a:solidFill>
              <a:latin typeface="Times New Roman" panose="02020603050405020304" pitchFamily="18" charset="0"/>
              <a:ea typeface="宋体" panose="02010600030101010101" pitchFamily="2" charset="-122"/>
            </a:endParaRPr>
          </a:p>
        </p:txBody>
      </p:sp>
      <p:sp>
        <p:nvSpPr>
          <p:cNvPr id="115720" name="AutoShape 8"/>
          <p:cNvSpPr/>
          <p:nvPr/>
        </p:nvSpPr>
        <p:spPr>
          <a:xfrm>
            <a:off x="3352800" y="2438400"/>
            <a:ext cx="1447800" cy="152400"/>
          </a:xfrm>
          <a:prstGeom prst="rightArrow">
            <a:avLst>
              <a:gd name="adj1" fmla="val 50000"/>
              <a:gd name="adj2" fmla="val 237500"/>
            </a:avLst>
          </a:prstGeom>
          <a:solidFill>
            <a:srgbClr val="843500"/>
          </a:solidFill>
          <a:ln w="12700" cap="sq" cmpd="sng">
            <a:solidFill>
              <a:schemeClr val="tx1"/>
            </a:solidFill>
            <a:prstDash val="solid"/>
            <a:miter/>
            <a:headEnd type="none" w="med" len="med"/>
            <a:tailEnd type="none" w="med" len="med"/>
          </a:ln>
        </p:spPr>
        <p:txBody>
          <a:bodyPr wrap="none" anchor="ctr" anchorCtr="0"/>
          <a:p>
            <a:pPr algn="ctr"/>
            <a:endParaRPr lang="zh-CN" altLang="en-US" sz="2400" dirty="0">
              <a:latin typeface="Times New Roman" panose="02020603050405020304" pitchFamily="18" charset="0"/>
              <a:ea typeface="宋体" panose="02010600030101010101" pitchFamily="2" charset="-122"/>
            </a:endParaRPr>
          </a:p>
        </p:txBody>
      </p:sp>
      <p:sp>
        <p:nvSpPr>
          <p:cNvPr id="115721" name="AutoShape 9"/>
          <p:cNvSpPr/>
          <p:nvPr/>
        </p:nvSpPr>
        <p:spPr>
          <a:xfrm>
            <a:off x="5791200" y="3200400"/>
            <a:ext cx="152400" cy="914400"/>
          </a:xfrm>
          <a:prstGeom prst="downArrow">
            <a:avLst>
              <a:gd name="adj1" fmla="val 50000"/>
              <a:gd name="adj2" fmla="val 150000"/>
            </a:avLst>
          </a:prstGeom>
          <a:solidFill>
            <a:srgbClr val="843500"/>
          </a:solidFill>
          <a:ln w="12700" cap="sq" cmpd="sng">
            <a:solidFill>
              <a:schemeClr val="tx1"/>
            </a:solidFill>
            <a:prstDash val="solid"/>
            <a:miter/>
            <a:headEnd type="none" w="med" len="med"/>
            <a:tailEnd type="none" w="med" len="med"/>
          </a:ln>
        </p:spPr>
        <p:txBody>
          <a:bodyPr wrap="none" anchor="ctr" anchorCtr="0"/>
          <a:p>
            <a:pPr algn="ctr"/>
            <a:endParaRPr lang="zh-CN" altLang="en-US" sz="2400" dirty="0">
              <a:latin typeface="Times New Roman" panose="02020603050405020304" pitchFamily="18" charset="0"/>
              <a:ea typeface="宋体" panose="02010600030101010101" pitchFamily="2" charset="-122"/>
            </a:endParaRPr>
          </a:p>
        </p:txBody>
      </p:sp>
      <p:sp>
        <p:nvSpPr>
          <p:cNvPr id="115722" name="AutoShape 10"/>
          <p:cNvSpPr/>
          <p:nvPr/>
        </p:nvSpPr>
        <p:spPr>
          <a:xfrm>
            <a:off x="3810000" y="4800600"/>
            <a:ext cx="914400" cy="228600"/>
          </a:xfrm>
          <a:prstGeom prst="leftArrow">
            <a:avLst>
              <a:gd name="adj1" fmla="val 50000"/>
              <a:gd name="adj2" fmla="val 100000"/>
            </a:avLst>
          </a:prstGeom>
          <a:solidFill>
            <a:srgbClr val="843500"/>
          </a:solidFill>
          <a:ln w="12700" cap="sq" cmpd="sng">
            <a:solidFill>
              <a:schemeClr val="tx1"/>
            </a:solidFill>
            <a:prstDash val="solid"/>
            <a:miter/>
            <a:headEnd type="none" w="med" len="med"/>
            <a:tailEnd type="none" w="med" len="med"/>
          </a:ln>
        </p:spPr>
        <p:txBody>
          <a:bodyPr wrap="none" anchor="ctr" anchorCtr="0"/>
          <a:p>
            <a:pPr algn="ctr"/>
            <a:endParaRPr lang="zh-CN" altLang="en-US" sz="2400" dirty="0">
              <a:latin typeface="Times New Roman" panose="02020603050405020304" pitchFamily="18" charset="0"/>
              <a:ea typeface="宋体" panose="02010600030101010101" pitchFamily="2" charset="-122"/>
            </a:endParaRPr>
          </a:p>
        </p:txBody>
      </p:sp>
      <p:sp>
        <p:nvSpPr>
          <p:cNvPr id="115714" name="Text Box 2"/>
          <p:cNvSpPr txBox="1"/>
          <p:nvPr/>
        </p:nvSpPr>
        <p:spPr>
          <a:xfrm>
            <a:off x="0" y="1676400"/>
            <a:ext cx="3352800" cy="1160463"/>
          </a:xfrm>
          <a:prstGeom prst="rect">
            <a:avLst/>
          </a:prstGeom>
          <a:noFill/>
          <a:ln w="12700">
            <a:noFill/>
          </a:ln>
        </p:spPr>
        <p:txBody>
          <a:bodyPr>
            <a:spAutoFit/>
          </a:bodyPr>
          <a:p>
            <a:pPr algn="ctr">
              <a:spcBef>
                <a:spcPct val="50000"/>
              </a:spcBef>
            </a:pPr>
            <a:r>
              <a:rPr lang="en-US" altLang="zh-CN" sz="2800" b="1" dirty="0">
                <a:solidFill>
                  <a:srgbClr val="660033"/>
                </a:solidFill>
                <a:latin typeface="Times New Roman" panose="02020603050405020304" pitchFamily="18" charset="0"/>
                <a:ea typeface="宋体" panose="02010600030101010101" pitchFamily="2" charset="-122"/>
              </a:rPr>
              <a:t>GABA</a:t>
            </a:r>
            <a:endParaRPr lang="en-US" altLang="zh-CN" sz="2800" b="1" dirty="0">
              <a:solidFill>
                <a:srgbClr val="660033"/>
              </a:solidFill>
              <a:latin typeface="Times New Roman" panose="02020603050405020304" pitchFamily="18" charset="0"/>
              <a:ea typeface="宋体" panose="02010600030101010101" pitchFamily="2" charset="-122"/>
            </a:endParaRPr>
          </a:p>
          <a:p>
            <a:pPr algn="ctr">
              <a:spcBef>
                <a:spcPct val="50000"/>
              </a:spcBef>
            </a:pPr>
            <a:r>
              <a:rPr lang="zh-CN" altLang="en-US" sz="2800" b="1" dirty="0">
                <a:solidFill>
                  <a:srgbClr val="660033"/>
                </a:solidFill>
                <a:latin typeface="Times New Roman" panose="02020603050405020304" pitchFamily="18" charset="0"/>
                <a:ea typeface="宋体" panose="02010600030101010101" pitchFamily="2" charset="-122"/>
              </a:rPr>
              <a:t>（抑制性神经递质）</a:t>
            </a:r>
            <a:endParaRPr lang="zh-CN" altLang="en-US" sz="2800" b="1" dirty="0">
              <a:solidFill>
                <a:srgbClr val="660033"/>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6738" name="Picture 2"/>
          <p:cNvPicPr>
            <a:picLocks noChangeAspect="1"/>
          </p:cNvPicPr>
          <p:nvPr>
            <p:ph idx="1"/>
          </p:nvPr>
        </p:nvPicPr>
        <p:blipFill>
          <a:blip r:embed="rId1">
            <a:lum bright="-23999" contrast="42000"/>
          </a:blip>
          <a:srcRect/>
          <a:stretch>
            <a:fillRect/>
          </a:stretch>
        </p:blipFill>
        <p:spPr>
          <a:xfrm>
            <a:off x="2006600" y="854710"/>
            <a:ext cx="7772400" cy="4852670"/>
          </a:xfrm>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7762" name="Picture 2"/>
          <p:cNvPicPr>
            <a:picLocks noChangeAspect="1"/>
          </p:cNvPicPr>
          <p:nvPr>
            <p:ph idx="1"/>
          </p:nvPr>
        </p:nvPicPr>
        <p:blipFill>
          <a:blip r:embed="rId1"/>
          <a:srcRect/>
          <a:stretch>
            <a:fillRect/>
          </a:stretch>
        </p:blipFill>
        <p:spPr>
          <a:xfrm>
            <a:off x="1066800" y="838200"/>
            <a:ext cx="4953000" cy="4968875"/>
          </a:xfrm>
        </p:spPr>
      </p:pic>
      <p:pic>
        <p:nvPicPr>
          <p:cNvPr id="118786" name="Picture 2"/>
          <p:cNvPicPr>
            <a:picLocks noChangeAspect="1"/>
          </p:cNvPicPr>
          <p:nvPr/>
        </p:nvPicPr>
        <p:blipFill>
          <a:blip r:embed="rId2"/>
          <a:stretch>
            <a:fillRect/>
          </a:stretch>
        </p:blipFill>
        <p:spPr>
          <a:xfrm>
            <a:off x="6556375" y="956945"/>
            <a:ext cx="4626610" cy="4907915"/>
          </a:xfrm>
          <a:prstGeom prst="rect">
            <a:avLst/>
          </a:prstGeom>
          <a:noFill/>
          <a:ln w="9525">
            <a:noFill/>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0" name="标题 1"/>
          <p:cNvSpPr>
            <a:spLocks noGrp="1"/>
          </p:cNvSpPr>
          <p:nvPr>
            <p:ph type="title"/>
          </p:nvPr>
        </p:nvSpPr>
        <p:spPr>
          <a:xfrm>
            <a:off x="233680" y="0"/>
            <a:ext cx="10515600" cy="873125"/>
          </a:xfrm>
        </p:spPr>
        <p:txBody>
          <a:bodyPr vert="horz" wrap="square" lIns="91440" tIns="45720" rIns="91440" bIns="45720" anchor="ctr" anchorCtr="0"/>
          <a:p>
            <a:pPr eaLnBrk="1" hangingPunct="1"/>
            <a:r>
              <a:rPr lang="zh-CN" altLang="en-US" dirty="0">
                <a:ea typeface="宋体" panose="02010600030101010101" pitchFamily="2" charset="-122"/>
              </a:rPr>
              <a:t>临床表现</a:t>
            </a:r>
            <a:endParaRPr lang="zh-CN" altLang="en-US" dirty="0">
              <a:ea typeface="宋体" panose="02010600030101010101" pitchFamily="2" charset="-122"/>
            </a:endParaRPr>
          </a:p>
        </p:txBody>
      </p:sp>
      <p:graphicFrame>
        <p:nvGraphicFramePr>
          <p:cNvPr id="179342" name="Group 142"/>
          <p:cNvGraphicFramePr>
            <a:graphicFrameLocks noGrp="1"/>
          </p:cNvGraphicFramePr>
          <p:nvPr>
            <p:ph idx="4294967295"/>
          </p:nvPr>
        </p:nvGraphicFramePr>
        <p:xfrm>
          <a:off x="1468120" y="1371600"/>
          <a:ext cx="8229600" cy="4467225"/>
        </p:xfrm>
        <a:graphic>
          <a:graphicData uri="http://schemas.openxmlformats.org/drawingml/2006/table">
            <a:tbl>
              <a:tblPr/>
              <a:tblGrid>
                <a:gridCol w="2630170"/>
                <a:gridCol w="3308985"/>
                <a:gridCol w="1325245"/>
                <a:gridCol w="965200"/>
              </a:tblGrid>
              <a:tr h="822843">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分 期</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表 现</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扑翼样震颤</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脑电图</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r>
              <a:tr h="775970">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I</a:t>
                      </a: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期（前驱期）</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轻度精神异常</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r>
              <a:tr h="1287281">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II</a:t>
                      </a: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期（昏迷前期）</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意识错乱、睡眠时间倒错，有明显神经系统体征</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r>
              <a:tr h="790463">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III</a:t>
                      </a: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期（昏睡期）</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昏睡、精神错乱为主。</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r>
              <a:tr h="790463">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IV</a:t>
                      </a: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期（昏迷期）</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神志完全丧失。</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lvl1pPr marL="342900" indent="-34290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400" b="0" i="0" u="none" strike="noStrike" cap="none" normalizeH="0" baseline="0" smtClean="0">
                          <a:ln>
                            <a:noFill/>
                          </a:ln>
                          <a:solidFill>
                            <a:srgbClr val="003399"/>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altLang="en-US" sz="2400" b="0" i="0" u="none" strike="noStrike" cap="none" normalizeH="0" baseline="0" smtClean="0">
                        <a:ln>
                          <a:noFill/>
                        </a:ln>
                        <a:solidFill>
                          <a:srgbClr val="003399"/>
                        </a:solidFill>
                        <a:effectLst/>
                        <a:latin typeface="Arial" panose="020B0604020202020204" pitchFamily="34"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r>
            </a:tbl>
          </a:graphicData>
        </a:graphic>
      </p:graphicFrame>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0837" name="Picture 15" descr="image007"/>
          <p:cNvPicPr>
            <a:picLocks noChangeAspect="1"/>
          </p:cNvPicPr>
          <p:nvPr/>
        </p:nvPicPr>
        <p:blipFill>
          <a:blip r:embed="rId1"/>
          <a:stretch>
            <a:fillRect/>
          </a:stretch>
        </p:blipFill>
        <p:spPr>
          <a:xfrm>
            <a:off x="1698625" y="1123633"/>
            <a:ext cx="8612188" cy="5307012"/>
          </a:xfrm>
          <a:prstGeom prst="rect">
            <a:avLst/>
          </a:prstGeom>
          <a:noFill/>
          <a:ln w="9525" cap="flat" cmpd="sng">
            <a:solidFill>
              <a:schemeClr val="tx2"/>
            </a:solidFill>
            <a:prstDash val="solid"/>
            <a:miter/>
            <a:headEnd type="none" w="med" len="med"/>
            <a:tailEnd type="none" w="med" len="me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标题 1"/>
          <p:cNvSpPr>
            <a:spLocks noGrp="1"/>
          </p:cNvSpPr>
          <p:nvPr>
            <p:ph type="title"/>
          </p:nvPr>
        </p:nvSpPr>
        <p:spPr>
          <a:xfrm>
            <a:off x="271780" y="119380"/>
            <a:ext cx="10515600" cy="721995"/>
          </a:xfrm>
        </p:spPr>
        <p:txBody>
          <a:bodyPr vert="horz" wrap="square" lIns="91440" tIns="45720" rIns="91440" bIns="45720" anchor="ctr" anchorCtr="0"/>
          <a:p>
            <a:pPr eaLnBrk="1" hangingPunct="1"/>
            <a:r>
              <a:rPr lang="zh-CN" altLang="en-US" dirty="0">
                <a:ea typeface="宋体" panose="02010600030101010101" pitchFamily="2" charset="-122"/>
              </a:rPr>
              <a:t>辅助检查</a:t>
            </a:r>
            <a:endParaRPr lang="zh-CN" altLang="en-US" dirty="0">
              <a:ea typeface="宋体" panose="02010600030101010101" pitchFamily="2" charset="-122"/>
            </a:endParaRPr>
          </a:p>
        </p:txBody>
      </p:sp>
      <p:sp>
        <p:nvSpPr>
          <p:cNvPr id="121859" name="内容占位符 2"/>
          <p:cNvSpPr>
            <a:spLocks noGrp="1"/>
          </p:cNvSpPr>
          <p:nvPr>
            <p:ph idx="1"/>
          </p:nvPr>
        </p:nvSpPr>
        <p:spPr/>
        <p:txBody>
          <a:bodyPr vert="horz" wrap="square" lIns="91440" tIns="45720" rIns="91440" bIns="45720" anchor="t" anchorCtr="0"/>
          <a:p>
            <a:pPr marL="0" indent="0" eaLnBrk="1" hangingPunct="1">
              <a:lnSpc>
                <a:spcPct val="130000"/>
              </a:lnSpc>
              <a:spcBef>
                <a:spcPct val="50000"/>
              </a:spcBef>
              <a:buNone/>
            </a:pPr>
            <a:r>
              <a:rPr lang="zh-CN" altLang="en-US" dirty="0">
                <a:solidFill>
                  <a:schemeClr val="tx1"/>
                </a:solidFill>
                <a:ea typeface="宋体" panose="02010600030101010101" pitchFamily="2" charset="-122"/>
              </a:rPr>
              <a:t>（三）实验室及其他检查</a:t>
            </a:r>
            <a:endParaRPr lang="zh-CN" altLang="en-US" dirty="0">
              <a:solidFill>
                <a:schemeClr val="tx1"/>
              </a:solidFill>
              <a:ea typeface="宋体" panose="02010600030101010101" pitchFamily="2" charset="-122"/>
            </a:endParaRPr>
          </a:p>
          <a:p>
            <a:pPr marL="0" indent="0" eaLnBrk="1" hangingPunct="1">
              <a:lnSpc>
                <a:spcPct val="130000"/>
              </a:lnSpc>
              <a:spcBef>
                <a:spcPct val="50000"/>
              </a:spcBef>
              <a:buNone/>
            </a:pPr>
            <a:r>
              <a:rPr lang="en-US" altLang="zh-CN" dirty="0">
                <a:solidFill>
                  <a:schemeClr val="tx1"/>
                </a:solidFill>
                <a:ea typeface="宋体" panose="02010600030101010101" pitchFamily="2" charset="-122"/>
              </a:rPr>
              <a:t>1</a:t>
            </a:r>
            <a:r>
              <a:rPr lang="zh-CN" altLang="en-US" dirty="0">
                <a:solidFill>
                  <a:schemeClr val="tx1"/>
                </a:solidFill>
                <a:ea typeface="宋体" panose="02010600030101010101" pitchFamily="2" charset="-122"/>
              </a:rPr>
              <a:t>．血氨    血氨升高。</a:t>
            </a:r>
            <a:endParaRPr lang="zh-CN" altLang="en-US" dirty="0">
              <a:solidFill>
                <a:schemeClr val="tx1"/>
              </a:solidFill>
              <a:ea typeface="宋体" panose="02010600030101010101" pitchFamily="2" charset="-122"/>
            </a:endParaRPr>
          </a:p>
          <a:p>
            <a:pPr marL="0" indent="0" eaLnBrk="1" hangingPunct="1">
              <a:lnSpc>
                <a:spcPct val="130000"/>
              </a:lnSpc>
              <a:spcBef>
                <a:spcPct val="50000"/>
              </a:spcBef>
              <a:buNone/>
            </a:pPr>
            <a:r>
              <a:rPr lang="en-US" altLang="zh-CN" dirty="0">
                <a:solidFill>
                  <a:schemeClr val="tx1"/>
                </a:solidFill>
                <a:ea typeface="宋体" panose="02010600030101010101" pitchFamily="2" charset="-122"/>
              </a:rPr>
              <a:t>2</a:t>
            </a:r>
            <a:r>
              <a:rPr lang="zh-CN" altLang="en-US" dirty="0">
                <a:solidFill>
                  <a:schemeClr val="tx1"/>
                </a:solidFill>
                <a:ea typeface="宋体" panose="02010600030101010101" pitchFamily="2" charset="-122"/>
              </a:rPr>
              <a:t>．脑电图  </a:t>
            </a:r>
            <a:endParaRPr lang="zh-CN" altLang="en-US" dirty="0">
              <a:solidFill>
                <a:schemeClr val="tx1"/>
              </a:solidFill>
              <a:ea typeface="宋体" panose="02010600030101010101" pitchFamily="2" charset="-122"/>
            </a:endParaRPr>
          </a:p>
          <a:p>
            <a:pPr marL="0" indent="0" eaLnBrk="1" hangingPunct="1">
              <a:lnSpc>
                <a:spcPct val="130000"/>
              </a:lnSpc>
              <a:spcBef>
                <a:spcPct val="50000"/>
              </a:spcBef>
              <a:buNone/>
            </a:pPr>
            <a:r>
              <a:rPr lang="en-US" altLang="zh-CN" dirty="0">
                <a:solidFill>
                  <a:schemeClr val="tx1"/>
                </a:solidFill>
                <a:ea typeface="宋体" panose="02010600030101010101" pitchFamily="2" charset="-122"/>
              </a:rPr>
              <a:t>3</a:t>
            </a:r>
            <a:r>
              <a:rPr lang="zh-CN" altLang="en-US" dirty="0">
                <a:solidFill>
                  <a:schemeClr val="tx1"/>
                </a:solidFill>
                <a:ea typeface="宋体" panose="02010600030101010101" pitchFamily="2" charset="-122"/>
              </a:rPr>
              <a:t>．简易智力测验    对于诊断早期肝性脑病、亚临床肝性脑病最有价值。</a:t>
            </a:r>
            <a:endParaRPr lang="zh-CN" altLang="en-US" dirty="0">
              <a:solidFill>
                <a:schemeClr val="tx1"/>
              </a:solidFill>
              <a:ea typeface="宋体" panose="02010600030101010101" pitchFamily="2"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1.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2.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3.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4.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5.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6.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7.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8.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19.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1.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2.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3.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4.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5.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6.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7.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28.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29.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1.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2.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3.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4.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5.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6.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7.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8.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39.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40.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1.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2.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3.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4.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5.xml><?xml version="1.0" encoding="utf-8"?>
<p:tagLst xmlns:p="http://schemas.openxmlformats.org/presentationml/2006/main">
  <p:tag name="KSO_WM_DIAGRAM_VIRTUALLY_FRAME" val="{&quot;height&quot;:186.42881889763777,&quot;left&quot;:312.44267716535427,&quot;top&quot;:129.47889763779528,&quot;width&quot;:607.9897637795275}"/>
</p:tagLst>
</file>

<file path=ppt/tags/tag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6953_3*a*1"/>
  <p:tag name="KSO_WM_TEMPLATE_CATEGORY" val="diagram"/>
  <p:tag name="KSO_WM_TEMPLATE_INDEX" val="20236953"/>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50.xml><?xml version="1.0" encoding="utf-8"?>
<p:tagLst xmlns:p="http://schemas.openxmlformats.org/presentationml/2006/main">
  <p:tag name="KSO_WM_DIAGRAM_VIRTUALLY_FRAME" val="{&quot;height&quot;:353.6,&quot;left&quot;:81.74999999999997,&quot;top&quot;:96.8570866141732,&quot;width&quot;:788.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6953_1*l_h_i*1_2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DIAGRAM_VIRTUALLY_FRAME" val="{&quot;height&quot;:353.6,&quot;left&quot;:81.74999999999997,&quot;top&quot;:96.8570866141732,&quot;width&quot;:788.15}"/>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1*l_h_a*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UNIT_USESOURCEFORMAT_APPLY" val="1"/>
</p:tagLst>
</file>

<file path=ppt/tags/tag52.xml><?xml version="1.0" encoding="utf-8"?>
<p:tagLst xmlns:p="http://schemas.openxmlformats.org/presentationml/2006/main">
  <p:tag name="KSO_WM_DIAGRAM_VIRTUALLY_FRAME" val="{&quot;height&quot;:353.6,&quot;left&quot;:81.74999999999997,&quot;top&quot;:96.8570866141732,&quot;width&quot;:788.15}"/>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3_1*l_h_f*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UNIT_USESOURCEFORMAT_APPLY" val="1"/>
</p:tagLst>
</file>

<file path=ppt/tags/tag53.xml><?xml version="1.0" encoding="utf-8"?>
<p:tagLst xmlns:p="http://schemas.openxmlformats.org/presentationml/2006/main">
  <p:tag name="KSO_WM_DIAGRAM_VIRTUALLY_FRAME" val="{&quot;height&quot;:353.6,&quot;left&quot;:81.74999999999997,&quot;top&quot;:96.8570866141732,&quot;width&quot;:788.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1*l_h_i*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UNIT_LINE_FILL_TYPE" val="2"/>
  <p:tag name="KSO_WM_UNIT_TEXT_FILL_FORE_SCHEMECOLOR_INDEX" val="2"/>
  <p:tag name="KSO_WM_UNIT_TEXT_FILL_TYPE" val="1"/>
  <p:tag name="KSO_WM_UNIT_USESOURCEFORMAT_APPLY" val="1"/>
</p:tagLst>
</file>

<file path=ppt/tags/tag54.xml><?xml version="1.0" encoding="utf-8"?>
<p:tagLst xmlns:p="http://schemas.openxmlformats.org/presentationml/2006/main">
  <p:tag name="KSO_WM_DIAGRAM_VIRTUALLY_FRAME" val="{&quot;height&quot;:353.6,&quot;left&quot;:81.74999999999997,&quot;top&quot;:96.8570866141732,&quot;width&quot;:788.15}"/>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1*l_h_x*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5.xml><?xml version="1.0" encoding="utf-8"?>
<p:tagLst xmlns:p="http://schemas.openxmlformats.org/presentationml/2006/main">
  <p:tag name="KSO_WM_DIAGRAM_VIRTUALLY_FRAME" val="{&quot;height&quot;:353.6,&quot;left&quot;:81.74999999999997,&quot;top&quot;:96.8570866141732,&quot;width&quot;:788.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6953_1*l_h_i*1_1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DIAGRAM_VIRTUALLY_FRAME" val="{&quot;height&quot;:353.6,&quot;left&quot;:81.74999999999997,&quot;top&quot;:96.8570866141732,&quot;width&quot;:788.15}"/>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3_1*l_h_a*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UNIT_USESOURCEFORMAT_APPLY" val="1"/>
</p:tagLst>
</file>

<file path=ppt/tags/tag57.xml><?xml version="1.0" encoding="utf-8"?>
<p:tagLst xmlns:p="http://schemas.openxmlformats.org/presentationml/2006/main">
  <p:tag name="KSO_WM_DIAGRAM_VIRTUALLY_FRAME" val="{&quot;height&quot;:353.6,&quot;left&quot;:81.74999999999997,&quot;top&quot;:96.8570866141732,&quot;width&quot;:788.15}"/>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3_1*l_h_f*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UNIT_USESOURCEFORMAT_APPLY" val="1"/>
</p:tagLst>
</file>

<file path=ppt/tags/tag58.xml><?xml version="1.0" encoding="utf-8"?>
<p:tagLst xmlns:p="http://schemas.openxmlformats.org/presentationml/2006/main">
  <p:tag name="KSO_WM_DIAGRAM_VIRTUALLY_FRAME" val="{&quot;height&quot;:353.6,&quot;left&quot;:81.74999999999997,&quot;top&quot;:96.8570866141732,&quot;width&quot;:788.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3_1*l_h_i*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UNIT_LINE_FILL_TYPE" val="2"/>
  <p:tag name="KSO_WM_UNIT_TEXT_FILL_FORE_SCHEMECOLOR_INDEX" val="2"/>
  <p:tag name="KSO_WM_UNIT_TEXT_FILL_TYPE" val="1"/>
  <p:tag name="KSO_WM_UNIT_USESOURCEFORMAT_APPLY" val="1"/>
</p:tagLst>
</file>

<file path=ppt/tags/tag59.xml><?xml version="1.0" encoding="utf-8"?>
<p:tagLst xmlns:p="http://schemas.openxmlformats.org/presentationml/2006/main">
  <p:tag name="KSO_WM_DIAGRAM_VIRTUALLY_FRAME" val="{&quot;height&quot;:353.6,&quot;left&quot;:81.74999999999997,&quot;top&quot;:96.8570866141732,&quot;width&quot;:788.15}"/>
  <p:tag name="KSO_WM_DIAGRAM_VERSION" val="3"/>
  <p:tag name="KSO_WM_DIAGRAM_COLOR_TRICK" val="1"/>
  <p:tag name="KSO_WM_DIAGRAM_COLOR_TEXT_CAN_REMOVE" val="n"/>
  <p:tag name="KSO_WM_UNIT_VALUE" val="74*7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3_1*l_h_x*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60.xml><?xml version="1.0" encoding="utf-8"?>
<p:tagLst xmlns:p="http://schemas.openxmlformats.org/presentationml/2006/main">
  <p:tag name="KSO_WM_SLIDE_ID" val="diagram20236953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7.3*270.586"/>
  <p:tag name="KSO_WM_SLIDE_POSITION" val="82.6*179.814"/>
  <p:tag name="KSO_WM_DIAGRAM_GROUP_CODE" val="l1-1"/>
  <p:tag name="KSO_WM_SLIDE_DIAGTYPE" val="l"/>
  <p:tag name="KSO_WM_TAG_VERSION" val="3.0"/>
  <p:tag name="KSO_WM_BEAUTIFY_FLAG" val="#wm#"/>
  <p:tag name="KSO_WM_TEMPLATE_CATEGORY" val="diagram"/>
  <p:tag name="KSO_WM_TEMPLATE_INDEX" val="20236953"/>
  <p:tag name="KSO_WM_SLIDE_LAYOUT" val="a_l"/>
  <p:tag name="KSO_WM_SLIDE_LAYOUT_CNT" val="1_1"/>
</p:tagLst>
</file>

<file path=ppt/tags/tag61.xml><?xml version="1.0" encoding="utf-8"?>
<p:tagLst xmlns:p="http://schemas.openxmlformats.org/presentationml/2006/main">
  <p:tag name="KSO_WM_DIAGRAM_VIRTUALLY_FRAME" val="{&quot;height&quot;:266.62496062992125,&quot;left&quot;:156,&quot;top&quot;:171.37503937007872,&quot;width&quot;:426}"/>
</p:tagLst>
</file>

<file path=ppt/tags/tag62.xml><?xml version="1.0" encoding="utf-8"?>
<p:tagLst xmlns:p="http://schemas.openxmlformats.org/presentationml/2006/main">
  <p:tag name="KSO_WM_DIAGRAM_VIRTUALLY_FRAME" val="{&quot;height&quot;:266.62496062992125,&quot;left&quot;:156,&quot;top&quot;:171.37503937007872,&quot;width&quot;:426}"/>
</p:tagLst>
</file>

<file path=ppt/tags/tag63.xml><?xml version="1.0" encoding="utf-8"?>
<p:tagLst xmlns:p="http://schemas.openxmlformats.org/presentationml/2006/main">
  <p:tag name="KSO_WM_DIAGRAM_VIRTUALLY_FRAME" val="{&quot;height&quot;:266.62496062992125,&quot;left&quot;:156,&quot;top&quot;:171.37503937007872,&quot;width&quot;:426}"/>
</p:tagLst>
</file>

<file path=ppt/tags/tag64.xml><?xml version="1.0" encoding="utf-8"?>
<p:tagLst xmlns:p="http://schemas.openxmlformats.org/presentationml/2006/main">
  <p:tag name="KSO_WM_DIAGRAM_VIRTUALLY_FRAME" val="{&quot;height&quot;:266.62496062992125,&quot;left&quot;:156,&quot;top&quot;:171.37503937007872,&quot;width&quot;:426}"/>
</p:tagLst>
</file>

<file path=ppt/tags/tag65.xml><?xml version="1.0" encoding="utf-8"?>
<p:tagLst xmlns:p="http://schemas.openxmlformats.org/presentationml/2006/main">
  <p:tag name="KSO_WM_DIAGRAM_VIRTUALLY_FRAME" val="{&quot;height&quot;:266.62496062992125,&quot;left&quot;:156,&quot;top&quot;:171.37503937007872,&quot;width&quot;:426}"/>
</p:tagLst>
</file>

<file path=ppt/tags/tag66.xml><?xml version="1.0" encoding="utf-8"?>
<p:tagLst xmlns:p="http://schemas.openxmlformats.org/presentationml/2006/main">
  <p:tag name="KSO_WM_DIAGRAM_VIRTUALLY_FRAME" val="{&quot;height&quot;:266.62496062992125,&quot;left&quot;:156,&quot;top&quot;:171.37503937007872,&quot;width&quot;:426}"/>
</p:tagLst>
</file>

<file path=ppt/tags/tag67.xml><?xml version="1.0" encoding="utf-8"?>
<p:tagLst xmlns:p="http://schemas.openxmlformats.org/presentationml/2006/main">
  <p:tag name="KSO_WM_DIAGRAM_VIRTUALLY_FRAME" val="{&quot;height&quot;:266.62496062992125,&quot;left&quot;:156,&quot;top&quot;:171.37503937007872,&quot;width&quot;:426}"/>
</p:tagLst>
</file>

<file path=ppt/tags/tag68.xml><?xml version="1.0" encoding="utf-8"?>
<p:tagLst xmlns:p="http://schemas.openxmlformats.org/presentationml/2006/main">
  <p:tag name="KSO_WM_DIAGRAM_VIRTUALLY_FRAME" val="{&quot;height&quot;:266.62496062992125,&quot;left&quot;:156,&quot;top&quot;:171.37503937007872,&quot;width&quot;:426}"/>
</p:tagLst>
</file>

<file path=ppt/tags/tag69.xml><?xml version="1.0" encoding="utf-8"?>
<p:tagLst xmlns:p="http://schemas.openxmlformats.org/presentationml/2006/main">
  <p:tag name="KSO_WM_DIAGRAM_VIRTUALLY_FRAME" val="{&quot;height&quot;:266.62496062992125,&quot;left&quot;:156,&quot;top&quot;:171.37503937007872,&quot;width&quot;:426}"/>
</p:tagLst>
</file>

<file path=ppt/tags/tag7.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70.xml><?xml version="1.0" encoding="utf-8"?>
<p:tagLst xmlns:p="http://schemas.openxmlformats.org/presentationml/2006/main">
  <p:tag name="KSO_WM_DIAGRAM_VIRTUALLY_FRAME" val="{&quot;height&quot;:266.62496062992125,&quot;left&quot;:156,&quot;top&quot;:171.37503937007872,&quot;width&quot;:426}"/>
</p:tagLst>
</file>

<file path=ppt/tags/tag71.xml><?xml version="1.0" encoding="utf-8"?>
<p:tagLst xmlns:p="http://schemas.openxmlformats.org/presentationml/2006/main">
  <p:tag name="KSO_WM_DIAGRAM_VIRTUALLY_FRAME" val="{&quot;height&quot;:266.62496062992125,&quot;left&quot;:156,&quot;top&quot;:171.37503937007872,&quot;width&quot;:426}"/>
</p:tagLst>
</file>

<file path=ppt/tags/tag72.xml><?xml version="1.0" encoding="utf-8"?>
<p:tagLst xmlns:p="http://schemas.openxmlformats.org/presentationml/2006/main">
  <p:tag name="KSO_WM_DIAGRAM_VIRTUALLY_FRAME" val="{&quot;height&quot;:266.62496062992125,&quot;left&quot;:156,&quot;top&quot;:171.37503937007872,&quot;width&quot;:426}"/>
</p:tagLst>
</file>

<file path=ppt/tags/tag73.xml><?xml version="1.0" encoding="utf-8"?>
<p:tagLst xmlns:p="http://schemas.openxmlformats.org/presentationml/2006/main">
  <p:tag name="KSO_WM_DIAGRAM_VIRTUALLY_FRAME" val="{&quot;height&quot;:266.62496062992125,&quot;left&quot;:156,&quot;top&quot;:171.37503937007872,&quot;width&quot;:426}"/>
</p:tagLst>
</file>

<file path=ppt/tags/tag74.xml><?xml version="1.0" encoding="utf-8"?>
<p:tagLst xmlns:p="http://schemas.openxmlformats.org/presentationml/2006/main">
  <p:tag name="KSO_WM_DIAGRAM_VIRTUALLY_FRAME" val="{&quot;height&quot;:266.62496062992125,&quot;left&quot;:156,&quot;top&quot;:171.37503937007872,&quot;width&quot;:426}"/>
</p:tagLst>
</file>

<file path=ppt/tags/tag75.xml><?xml version="1.0" encoding="utf-8"?>
<p:tagLst xmlns:p="http://schemas.openxmlformats.org/presentationml/2006/main">
  <p:tag name="KSO_WM_DIAGRAM_VIRTUALLY_FRAME" val="{&quot;height&quot;:266.62496062992125,&quot;left&quot;:156,&quot;top&quot;:171.37503937007872,&quot;width&quot;:426}"/>
</p:tagLst>
</file>

<file path=ppt/tags/tag76.xml><?xml version="1.0" encoding="utf-8"?>
<p:tagLst xmlns:p="http://schemas.openxmlformats.org/presentationml/2006/main">
  <p:tag name="KSO_WM_DIAGRAM_VIRTUALLY_FRAME" val="{&quot;height&quot;:266.62496062992125,&quot;left&quot;:156,&quot;top&quot;:171.37503937007872,&quot;width&quot;:426}"/>
</p:tagLst>
</file>

<file path=ppt/tags/tag77.xml><?xml version="1.0" encoding="utf-8"?>
<p:tagLst xmlns:p="http://schemas.openxmlformats.org/presentationml/2006/main">
  <p:tag name="KSO_WM_DIAGRAM_VIRTUALLY_FRAME" val="{&quot;height&quot;:266.62496062992125,&quot;left&quot;:156,&quot;top&quot;:171.37503937007872,&quot;width&quot;:426}"/>
</p:tagLst>
</file>

<file path=ppt/tags/tag78.xml><?xml version="1.0" encoding="utf-8"?>
<p:tagLst xmlns:p="http://schemas.openxmlformats.org/presentationml/2006/main">
  <p:tag name="KSO_WM_DIAGRAM_VIRTUALLY_FRAME" val="{&quot;height&quot;:266.62496062992125,&quot;left&quot;:156,&quot;top&quot;:171.37503937007872,&quot;width&quot;:426}"/>
</p:tagLst>
</file>

<file path=ppt/tags/tag79.xml><?xml version="1.0" encoding="utf-8"?>
<p:tagLst xmlns:p="http://schemas.openxmlformats.org/presentationml/2006/main">
  <p:tag name="KSO_WM_DIAGRAM_VIRTUALLY_FRAME" val="{&quot;height&quot;:266.62496062992125,&quot;left&quot;:156,&quot;top&quot;:171.37503937007872,&quot;width&quot;:426}"/>
</p:tagLst>
</file>

<file path=ppt/tags/tag8.xml><?xml version="1.0" encoding="utf-8"?>
<p:tagLst xmlns:p="http://schemas.openxmlformats.org/presentationml/2006/main">
  <p:tag name="KSO_WM_DIAGRAM_VIRTUALLY_FRAME" val="{&quot;height&quot;:259.609842519685,&quot;left&quot;:312.4426771653543,&quot;top&quot;:129.47889763779528,&quot;width&quot;:607.9897637795275}"/>
</p:tagLst>
</file>

<file path=ppt/tags/tag80.xml><?xml version="1.0" encoding="utf-8"?>
<p:tagLst xmlns:p="http://schemas.openxmlformats.org/presentationml/2006/main">
  <p:tag name="KSO_WM_DIAGRAM_VIRTUALLY_FRAME" val="{&quot;height&quot;:266.62496062992125,&quot;left&quot;:156,&quot;top&quot;:171.37503937007872,&quot;width&quot;:426}"/>
</p:tagLst>
</file>

<file path=ppt/tags/tag81.xml><?xml version="1.0" encoding="utf-8"?>
<p:tagLst xmlns:p="http://schemas.openxmlformats.org/presentationml/2006/main">
  <p:tag name="KSO_WM_DIAGRAM_VIRTUALLY_FRAME" val="{&quot;height&quot;:266.62496062992125,&quot;left&quot;:156,&quot;top&quot;:171.37503937007872,&quot;width&quot;:426}"/>
</p:tagLst>
</file>

<file path=ppt/tags/tag82.xml><?xml version="1.0" encoding="utf-8"?>
<p:tagLst xmlns:p="http://schemas.openxmlformats.org/presentationml/2006/main">
  <p:tag name="KSO_WM_DIAGRAM_VIRTUALLY_FRAME" val="{&quot;height&quot;:266.62496062992125,&quot;left&quot;:156,&quot;top&quot;:171.37503937007872,&quot;width&quot;:426}"/>
</p:tagLst>
</file>

<file path=ppt/tags/tag83.xml><?xml version="1.0" encoding="utf-8"?>
<p:tagLst xmlns:p="http://schemas.openxmlformats.org/presentationml/2006/main">
  <p:tag name="KSO_WM_DIAGRAM_VIRTUALLY_FRAME" val="{&quot;height&quot;:266.62496062992125,&quot;left&quot;:156,&quot;top&quot;:171.37503937007872,&quot;width&quot;:426}"/>
</p:tagLst>
</file>

<file path=ppt/tags/tag84.xml><?xml version="1.0" encoding="utf-8"?>
<p:tagLst xmlns:p="http://schemas.openxmlformats.org/presentationml/2006/main">
  <p:tag name="KSO_WM_DIAGRAM_VIRTUALLY_FRAME" val="{&quot;height&quot;:266.62496062992125,&quot;left&quot;:156,&quot;top&quot;:171.37503937007872,&quot;width&quot;:426}"/>
</p:tagLst>
</file>

<file path=ppt/tags/tag9.xml><?xml version="1.0" encoding="utf-8"?>
<p:tagLst xmlns:p="http://schemas.openxmlformats.org/presentationml/2006/main">
  <p:tag name="KSO_WM_DIAGRAM_VIRTUALLY_FRAME" val="{&quot;height&quot;:259.609842519685,&quot;left&quot;:312.4426771653543,&quot;top&quot;:129.47889763779528,&quot;width&quot;:607.989763779527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8275</Words>
  <Application>WPS 演示</Application>
  <PresentationFormat>自定义</PresentationFormat>
  <Paragraphs>902</Paragraphs>
  <Slides>104</Slides>
  <Notes>1</Notes>
  <HiddenSlides>0</HiddenSlides>
  <MMClips>0</MMClips>
  <ScaleCrop>false</ScaleCrop>
  <HeadingPairs>
    <vt:vector size="8" baseType="variant">
      <vt:variant>
        <vt:lpstr>已用的字体</vt:lpstr>
      </vt:variant>
      <vt:variant>
        <vt:i4>14</vt:i4>
      </vt:variant>
      <vt:variant>
        <vt:lpstr>主题</vt:lpstr>
      </vt:variant>
      <vt:variant>
        <vt:i4>2</vt:i4>
      </vt:variant>
      <vt:variant>
        <vt:lpstr>嵌入 OLE 服务器</vt:lpstr>
      </vt:variant>
      <vt:variant>
        <vt:i4>2</vt:i4>
      </vt:variant>
      <vt:variant>
        <vt:lpstr>幻灯片标题</vt:lpstr>
      </vt:variant>
      <vt:variant>
        <vt:i4>104</vt:i4>
      </vt:variant>
    </vt:vector>
  </HeadingPairs>
  <TitlesOfParts>
    <vt:vector size="122" baseType="lpstr">
      <vt:lpstr>Arial</vt:lpstr>
      <vt:lpstr>宋体</vt:lpstr>
      <vt:lpstr>Wingdings</vt:lpstr>
      <vt:lpstr>黑体</vt:lpstr>
      <vt:lpstr>微软雅黑</vt:lpstr>
      <vt:lpstr>Verdana</vt:lpstr>
      <vt:lpstr>Segoe UI</vt:lpstr>
      <vt:lpstr>楷体_GB2312</vt:lpstr>
      <vt:lpstr>Times New Roman</vt:lpstr>
      <vt:lpstr>Arial Unicode MS</vt:lpstr>
      <vt:lpstr>仿宋_GB2312</vt:lpstr>
      <vt:lpstr>隶书</vt:lpstr>
      <vt:lpstr>华文细黑</vt:lpstr>
      <vt:lpstr>字魂70号-灵悦黑体</vt:lpstr>
      <vt:lpstr>Office 主题</vt:lpstr>
      <vt:lpstr>Office 主题​​</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幽门螺杆菌感染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【定  义】</vt:lpstr>
      <vt:lpstr>【类  型】</vt:lpstr>
      <vt:lpstr>【流行病学】</vt:lpstr>
      <vt:lpstr>【病因和发病机制】</vt:lpstr>
      <vt:lpstr>防御保护因素</vt:lpstr>
      <vt:lpstr>损害攻击因素</vt:lpstr>
      <vt:lpstr>一．幽门螺杆菌感染（Hp）</vt:lpstr>
      <vt:lpstr>PowerPoint 演示文稿</vt:lpstr>
      <vt:lpstr>PowerPoint 演示文稿</vt:lpstr>
      <vt:lpstr>二. 胃酸和胃蛋白酶</vt:lpstr>
      <vt:lpstr>PowerPoint 演示文稿</vt:lpstr>
      <vt:lpstr>PowerPoint 演示文稿</vt:lpstr>
      <vt:lpstr>PowerPoint 演示文稿</vt:lpstr>
      <vt:lpstr>PowerPoint 演示文稿</vt:lpstr>
      <vt:lpstr>  溃疡发生的危险性与服用NSAID的种类、剂量、疗程长短有关, 可能还与患者年龄、Hp感染、吸烟、同时服用糖皮质激素有关.</vt:lpstr>
      <vt:lpstr>五、不良的饮食行为习惯</vt:lpstr>
      <vt:lpstr>六、精神紧张、情绪应激</vt:lpstr>
      <vt:lpstr>PowerPoint 演示文稿</vt:lpstr>
      <vt:lpstr>【病  理】</vt:lpstr>
      <vt:lpstr>【临床表现】</vt:lpstr>
      <vt:lpstr>消化性溃疡疼痛的特点</vt:lpstr>
      <vt:lpstr>特殊类型的消化性溃疡</vt:lpstr>
      <vt:lpstr>【并 发 症】</vt:lpstr>
      <vt:lpstr>PowerPoint 演示文稿</vt:lpstr>
      <vt:lpstr>【实验室检查】</vt:lpstr>
      <vt:lpstr>13C、 14C呼吸试验</vt:lpstr>
      <vt:lpstr>【诊  断】</vt:lpstr>
      <vt:lpstr>PowerPoint 演示文稿</vt:lpstr>
      <vt:lpstr>胃良性溃疡与恶性溃疡的鉴别要点</vt:lpstr>
      <vt:lpstr>PowerPoint 演示文稿</vt:lpstr>
      <vt:lpstr>PowerPoint 演示文稿</vt:lpstr>
      <vt:lpstr>【治  疗】</vt:lpstr>
      <vt:lpstr>PowerPoint 演示文稿</vt:lpstr>
      <vt:lpstr>PowerPoint 演示文稿</vt:lpstr>
      <vt:lpstr>PowerPoint 演示文稿</vt:lpstr>
      <vt:lpstr>PowerPoint 演示文稿</vt:lpstr>
      <vt:lpstr>PowerPoint 演示文稿</vt:lpstr>
      <vt:lpstr>【手术适应症】</vt:lpstr>
      <vt:lpstr>PowerPoint 演示文稿</vt:lpstr>
      <vt:lpstr>PowerPoint 演示文稿</vt:lpstr>
      <vt:lpstr>PowerPoint 演示文稿</vt:lpstr>
      <vt:lpstr>PowerPoint 演示文稿</vt:lpstr>
      <vt:lpstr>PowerPoint 演示文稿</vt:lpstr>
      <vt:lpstr>PowerPoint 演示文稿</vt:lpstr>
      <vt:lpstr>病因与发病机制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一般治疗</vt:lpstr>
      <vt:lpstr>药物治疗</vt:lpstr>
      <vt:lpstr>腹水治疗</vt:lpstr>
      <vt:lpstr>PowerPoint 演示文稿</vt:lpstr>
      <vt:lpstr>PowerPoint 演示文稿</vt:lpstr>
      <vt:lpstr>目录</vt:lpstr>
      <vt:lpstr>PowerPoint 演示文稿</vt:lpstr>
      <vt:lpstr>PowerPoint 演示文稿</vt:lpstr>
      <vt:lpstr>二、病因</vt:lpstr>
      <vt:lpstr>三、诱因</vt:lpstr>
      <vt:lpstr>四、发病机制</vt:lpstr>
      <vt:lpstr>PowerPoint 演示文稿</vt:lpstr>
      <vt:lpstr>发病机制五个学说</vt:lpstr>
      <vt:lpstr>氨的形成和代谢</vt:lpstr>
      <vt:lpstr>肝性脑病时血氨增高原因</vt:lpstr>
      <vt:lpstr>血氨增高的后果</vt:lpstr>
      <vt:lpstr>假性神经递质学说</vt:lpstr>
      <vt:lpstr>PowerPoint 演示文稿</vt:lpstr>
      <vt:lpstr>PowerPoint 演示文稿</vt:lpstr>
      <vt:lpstr>PowerPoint 演示文稿</vt:lpstr>
      <vt:lpstr>临床表现</vt:lpstr>
      <vt:lpstr>PowerPoint 演示文稿</vt:lpstr>
      <vt:lpstr>辅助检查</vt:lpstr>
      <vt:lpstr>诊断要点</vt:lpstr>
      <vt:lpstr>治疗要点</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嘟嘟</cp:lastModifiedBy>
  <cp:revision>273</cp:revision>
  <dcterms:created xsi:type="dcterms:W3CDTF">2019-11-11T13:37:00Z</dcterms:created>
  <dcterms:modified xsi:type="dcterms:W3CDTF">2025-10-10T02:22:13Z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A5D7F5DDB2564322A68BB7A964D6667F_13</vt:lpwstr>
  </property>
</Properties>
</file>